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08/04/2019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08/04/2019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08/04/2019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470025"/>
          </a:xfrm>
        </p:spPr>
        <p:txBody>
          <a:bodyPr>
            <a:noAutofit/>
          </a:bodyPr>
          <a:lstStyle/>
          <a:p>
            <a:r>
              <a:rPr lang="it-IT" sz="6600" b="1" dirty="0" smtClean="0"/>
              <a:t>ESSERE </a:t>
            </a:r>
            <a:br>
              <a:rPr lang="it-IT" sz="6600" b="1" dirty="0" smtClean="0"/>
            </a:br>
            <a:r>
              <a:rPr lang="it-IT" sz="6600" b="1" dirty="0" smtClean="0"/>
              <a:t>CITTADINI EUROPEI</a:t>
            </a:r>
            <a:endParaRPr lang="it-IT" sz="66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31640" y="6957392"/>
            <a:ext cx="6400800" cy="1752600"/>
          </a:xfrm>
        </p:spPr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53792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b="1" dirty="0">
                <a:latin typeface="Times New Roman"/>
                <a:ea typeface="Calibri"/>
                <a:cs typeface="Times New Roman"/>
              </a:rPr>
              <a:t>Il cittadino UE può proporre progetti normativi in sede UE?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/>
                <a:ea typeface="Calibri"/>
                <a:cs typeface="Times New Roman"/>
              </a:rPr>
              <a:t>Il nuovo Trattato di Lisbona contempla tale ipotesi là ove all’art. 11, paragrafo 4, è previsto </a:t>
            </a:r>
            <a:r>
              <a:rPr lang="it-IT" dirty="0" smtClean="0">
                <a:latin typeface="Times New Roman"/>
                <a:ea typeface="Calibri"/>
                <a:cs typeface="Times New Roman"/>
              </a:rPr>
              <a:t>un nuovo </a:t>
            </a:r>
            <a:r>
              <a:rPr lang="it-IT" dirty="0">
                <a:latin typeface="Times New Roman"/>
                <a:ea typeface="Calibri"/>
                <a:cs typeface="Times New Roman"/>
              </a:rPr>
              <a:t>strumento di iniziativa popolare: è scritto infatti nel Trattato che i cittadini dell’Unione, </a:t>
            </a:r>
            <a:r>
              <a:rPr lang="it-IT" dirty="0" smtClean="0">
                <a:latin typeface="Times New Roman"/>
                <a:ea typeface="Calibri"/>
                <a:cs typeface="Times New Roman"/>
              </a:rPr>
              <a:t>in numero </a:t>
            </a:r>
            <a:r>
              <a:rPr lang="it-IT" dirty="0">
                <a:latin typeface="Times New Roman"/>
                <a:ea typeface="Calibri"/>
                <a:cs typeface="Times New Roman"/>
              </a:rPr>
              <a:t>di almeno un milione, che abbiano la cittadinanza di un numero significativo di </a:t>
            </a:r>
            <a:r>
              <a:rPr lang="it-IT" dirty="0" smtClean="0">
                <a:latin typeface="Times New Roman"/>
                <a:ea typeface="Calibri"/>
                <a:cs typeface="Times New Roman"/>
              </a:rPr>
              <a:t>Stati membri</a:t>
            </a:r>
            <a:r>
              <a:rPr lang="it-IT" dirty="0">
                <a:latin typeface="Times New Roman"/>
                <a:ea typeface="Calibri"/>
                <a:cs typeface="Times New Roman"/>
              </a:rPr>
              <a:t>, possono prendere l’iniziativa di invitare la Commissione europea, nell’ambito delle </a:t>
            </a:r>
            <a:r>
              <a:rPr lang="it-IT" dirty="0" smtClean="0">
                <a:latin typeface="Times New Roman"/>
                <a:ea typeface="Calibri"/>
                <a:cs typeface="Times New Roman"/>
              </a:rPr>
              <a:t>sue attribuzioni</a:t>
            </a:r>
            <a:r>
              <a:rPr lang="it-IT" dirty="0">
                <a:latin typeface="Times New Roman"/>
                <a:ea typeface="Calibri"/>
                <a:cs typeface="Times New Roman"/>
              </a:rPr>
              <a:t>, a presentare una proposta appropriata su materie in merito alle quali i </a:t>
            </a:r>
            <a:r>
              <a:rPr lang="it-IT" dirty="0" smtClean="0">
                <a:latin typeface="Times New Roman"/>
                <a:ea typeface="Calibri"/>
                <a:cs typeface="Times New Roman"/>
              </a:rPr>
              <a:t>cittadini ritengono </a:t>
            </a:r>
            <a:r>
              <a:rPr lang="it-IT" dirty="0">
                <a:latin typeface="Times New Roman"/>
                <a:ea typeface="Calibri"/>
                <a:cs typeface="Times New Roman"/>
              </a:rPr>
              <a:t>necessario un atto giuridico dell’Unione per la realizzazione di fini contemplati </a:t>
            </a:r>
            <a:r>
              <a:rPr lang="it-IT" dirty="0" smtClean="0">
                <a:latin typeface="Times New Roman"/>
                <a:ea typeface="Calibri"/>
                <a:cs typeface="Times New Roman"/>
              </a:rPr>
              <a:t>dal Trattato</a:t>
            </a:r>
            <a:r>
              <a:rPr lang="it-IT" dirty="0">
                <a:latin typeface="Times New Roman"/>
                <a:ea typeface="Calibri"/>
                <a:cs typeface="Times New Roman"/>
              </a:rPr>
              <a:t>.</a:t>
            </a:r>
            <a:endParaRPr lang="it-IT" dirty="0">
              <a:ea typeface="Calibri"/>
              <a:cs typeface="Times New Roman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26843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170000"/>
              </a:lnSpc>
              <a:spcAft>
                <a:spcPts val="0"/>
              </a:spcAft>
              <a:buNone/>
            </a:pPr>
            <a:r>
              <a:rPr lang="it-IT" b="1" dirty="0">
                <a:latin typeface="Times New Roman"/>
                <a:ea typeface="Calibri"/>
                <a:cs typeface="Times New Roman"/>
              </a:rPr>
              <a:t>Esiste un difensore civico nell’UE?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170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/>
                <a:ea typeface="Calibri"/>
                <a:cs typeface="Times New Roman"/>
              </a:rPr>
              <a:t>Sì, anche se ha un altro nome: il Mediatore europeo. A lui il cittadino UE può rivolgersi, in una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170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/>
                <a:ea typeface="Calibri"/>
                <a:cs typeface="Times New Roman"/>
              </a:rPr>
              <a:t>delle lingue nazionali previste dal Trattato UE, per segnalare casi di cattiva amministrazione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170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/>
                <a:ea typeface="Calibri"/>
                <a:cs typeface="Times New Roman"/>
              </a:rPr>
              <a:t>dell’UE stessa. La denuncia può essere fatta o con apposito formulario o in via elettronica al sito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170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/>
                <a:ea typeface="Calibri"/>
                <a:cs typeface="Times New Roman"/>
              </a:rPr>
              <a:t>http://www.euro-ombudsman.eu.int/</a:t>
            </a:r>
            <a:r>
              <a:rPr lang="it-IT" dirty="0" err="1">
                <a:latin typeface="Times New Roman"/>
                <a:ea typeface="Calibri"/>
                <a:cs typeface="Times New Roman"/>
              </a:rPr>
              <a:t>form</a:t>
            </a:r>
            <a:r>
              <a:rPr lang="it-IT" dirty="0">
                <a:latin typeface="Times New Roman"/>
                <a:ea typeface="Calibri"/>
                <a:cs typeface="Times New Roman"/>
              </a:rPr>
              <a:t>/</a:t>
            </a:r>
            <a:r>
              <a:rPr lang="it-IT" dirty="0" err="1">
                <a:latin typeface="Times New Roman"/>
                <a:ea typeface="Calibri"/>
                <a:cs typeface="Times New Roman"/>
              </a:rPr>
              <a:t>it</a:t>
            </a:r>
            <a:r>
              <a:rPr lang="it-IT" dirty="0">
                <a:latin typeface="Times New Roman"/>
                <a:ea typeface="Calibri"/>
                <a:cs typeface="Times New Roman"/>
              </a:rPr>
              <a:t>/default.htm. </a:t>
            </a:r>
            <a:endParaRPr lang="it-IT" dirty="0">
              <a:ea typeface="Calibri"/>
              <a:cs typeface="Times New Roman"/>
            </a:endParaRPr>
          </a:p>
          <a:p>
            <a:pPr marL="0" indent="0" algn="ctr">
              <a:lnSpc>
                <a:spcPct val="170000"/>
              </a:lnSpc>
              <a:spcAft>
                <a:spcPts val="0"/>
              </a:spcAft>
              <a:buNone/>
            </a:pPr>
            <a:r>
              <a:rPr lang="it-IT" b="1" dirty="0">
                <a:latin typeface="Times New Roman"/>
                <a:ea typeface="Calibri"/>
                <a:cs typeface="Times New Roman"/>
              </a:rPr>
              <a:t>Cosa deve intendersi con il termine casi di cattiva amministrazione?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170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/>
                <a:ea typeface="Calibri"/>
                <a:cs typeface="Times New Roman"/>
              </a:rPr>
              <a:t>Comportamenti da parte delle istituzioni e degli organi UE non conformi alla legge, non rispettanti i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170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/>
                <a:ea typeface="Calibri"/>
                <a:cs typeface="Times New Roman"/>
              </a:rPr>
              <a:t>principi di buona amministrazione o in violazione dei diritti umani. Esempi possono essere: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170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/>
                <a:ea typeface="Calibri"/>
                <a:cs typeface="Times New Roman"/>
              </a:rPr>
              <a:t>iniquità, discriminazioni, irregolarità amministrative, abuso di potere, rifiuto di informazione,</a:t>
            </a:r>
            <a:endParaRPr lang="it-IT" dirty="0">
              <a:ea typeface="Calibri"/>
              <a:cs typeface="Times New Roman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it-IT" dirty="0">
                <a:latin typeface="Times New Roman"/>
                <a:ea typeface="Calibri"/>
              </a:rPr>
              <a:t>mancanza di risposta, ritardi ingiustificati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21288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it-IT" b="1" dirty="0">
                <a:latin typeface="Times New Roman"/>
                <a:ea typeface="Calibri"/>
                <a:cs typeface="Times New Roman"/>
              </a:rPr>
              <a:t>Che azione svolge il Mediatore?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/>
                <a:ea typeface="Calibri"/>
                <a:cs typeface="Times New Roman"/>
              </a:rPr>
              <a:t>Il mediatore europeo è una sorta di difensore civico, in quanto svolge la funzione di intermediario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/>
                <a:ea typeface="Calibri"/>
                <a:cs typeface="Times New Roman"/>
              </a:rPr>
              <a:t>fra le istituzioni dell’UE e i cittadini e ha il compito di esaminare le denunce di questi ultimi contro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/>
                <a:ea typeface="Calibri"/>
                <a:cs typeface="Times New Roman"/>
              </a:rPr>
              <a:t>casi di cattiva o carente amministrazione da parte delle istituzioni o degli organi dell’Unione (per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/>
                <a:ea typeface="Calibri"/>
                <a:cs typeface="Times New Roman"/>
              </a:rPr>
              <a:t>esempio, irregolarità amministrative, ritardi ingiustificati ecc.).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/>
                <a:ea typeface="Calibri"/>
                <a:cs typeface="Times New Roman"/>
              </a:rPr>
              <a:t>Non può trattare casi riguardanti le amministrazioni nazionali o locali dei singoli Stati membri, ma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/>
                <a:ea typeface="Calibri"/>
                <a:cs typeface="Times New Roman"/>
              </a:rPr>
              <a:t>si adopera per fare in modo che il problema possa essere risolto. Il mediatore è nominato dal Parlamento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/>
                <a:ea typeface="Calibri"/>
                <a:cs typeface="Times New Roman"/>
              </a:rPr>
              <a:t>europeo per la durata della legislatura (cinque anni) e il mandato è rinnovabile.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/>
                <a:ea typeface="Calibri"/>
                <a:cs typeface="Times New Roman"/>
              </a:rPr>
              <a:t>Il diritto di presentare reclamo al mediatore europeo è attribuito a ogni cittadino di uno Stato membro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/>
                <a:ea typeface="Calibri"/>
                <a:cs typeface="Times New Roman"/>
              </a:rPr>
              <a:t>o residente in uno Stato membro, a imprese, associazioni e altri organismi con sede nell’Unione.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/>
                <a:ea typeface="Calibri"/>
                <a:cs typeface="Times New Roman"/>
              </a:rPr>
              <a:t>Il mediatore può inviare raccomandazioni alle istituzioni dell’Unione per risolvere il problema segnalato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/>
                <a:ea typeface="Calibri"/>
                <a:cs typeface="Times New Roman"/>
              </a:rPr>
              <a:t>e informare il Parlamento europeo affinché promuova l’azione politica necessaria, qualora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/>
                <a:ea typeface="Calibri"/>
                <a:cs typeface="Times New Roman"/>
              </a:rPr>
              <a:t>l’istituzione interessata non abbia provveduto autonomamente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/>
                <a:ea typeface="Calibri"/>
                <a:cs typeface="Times New Roman"/>
              </a:rPr>
              <a:t>Quella di cercare una soluzione amichevole con l’Istituzione o l’Organo UE oggetto di denuncia da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/>
                <a:ea typeface="Calibri"/>
                <a:cs typeface="Times New Roman"/>
              </a:rPr>
              <a:t>parte di un cittadino. Se ciò non è possibile, il Mediatore formula delle raccomandazioni volte a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/>
                <a:ea typeface="Calibri"/>
                <a:cs typeface="Times New Roman"/>
              </a:rPr>
              <a:t>risolvere il caso. Qualora non accolte dall’Istituzione o Organo UE cui sono rivolte, il Mediatore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/>
                <a:ea typeface="Calibri"/>
                <a:cs typeface="Times New Roman"/>
              </a:rPr>
              <a:t>può presentare una relazione al Parlamento europeo. Da ricordare che è proprio il Parlamento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/>
                <a:ea typeface="Calibri"/>
                <a:cs typeface="Times New Roman"/>
              </a:rPr>
              <a:t>europeo a nominare il Mediatore.</a:t>
            </a:r>
            <a:endParaRPr lang="it-IT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729258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b="1" dirty="0">
                <a:latin typeface="Times New Roman"/>
                <a:ea typeface="Calibri"/>
                <a:cs typeface="Times New Roman"/>
              </a:rPr>
              <a:t>Esiste anche il diritto di petizione?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/>
                <a:ea typeface="Calibri"/>
                <a:cs typeface="Times New Roman"/>
              </a:rPr>
              <a:t>Sì. Consiste nella possibilità, da parte dei cittadini o di ogni persona fisica o giuridica che risiede </a:t>
            </a:r>
            <a:r>
              <a:rPr lang="it-IT" dirty="0" smtClean="0">
                <a:latin typeface="Times New Roman"/>
                <a:ea typeface="Calibri"/>
                <a:cs typeface="Times New Roman"/>
              </a:rPr>
              <a:t>o abbia </a:t>
            </a:r>
            <a:r>
              <a:rPr lang="it-IT" dirty="0">
                <a:latin typeface="Times New Roman"/>
                <a:ea typeface="Calibri"/>
                <a:cs typeface="Times New Roman"/>
              </a:rPr>
              <a:t>la propria sede in uno degli Stati membri, di presentare, individualmente o collettivamente</a:t>
            </a:r>
            <a:r>
              <a:rPr lang="it-IT" dirty="0" smtClean="0">
                <a:latin typeface="Times New Roman"/>
                <a:ea typeface="Calibri"/>
                <a:cs typeface="Times New Roman"/>
              </a:rPr>
              <a:t>, una </a:t>
            </a:r>
            <a:r>
              <a:rPr lang="it-IT" dirty="0">
                <a:latin typeface="Times New Roman"/>
                <a:ea typeface="Calibri"/>
                <a:cs typeface="Times New Roman"/>
              </a:rPr>
              <a:t>petizione al Parlamento europeo su una materia rientrante nel campo delle attività dell’Unione </a:t>
            </a:r>
            <a:r>
              <a:rPr lang="it-IT" dirty="0" smtClean="0">
                <a:latin typeface="Times New Roman"/>
                <a:ea typeface="Calibri"/>
                <a:cs typeface="Times New Roman"/>
              </a:rPr>
              <a:t>e che </a:t>
            </a:r>
            <a:r>
              <a:rPr lang="it-IT" dirty="0">
                <a:latin typeface="Times New Roman"/>
                <a:ea typeface="Calibri"/>
                <a:cs typeface="Times New Roman"/>
              </a:rPr>
              <a:t>li riguarda direttamente. Il Parlamento europeo potrà poi, dopo che una </a:t>
            </a:r>
            <a:r>
              <a:rPr lang="it-IT" dirty="0" smtClean="0">
                <a:latin typeface="Times New Roman"/>
                <a:ea typeface="Calibri"/>
                <a:cs typeface="Times New Roman"/>
              </a:rPr>
              <a:t>competente commissione </a:t>
            </a:r>
            <a:r>
              <a:rPr lang="it-IT" dirty="0">
                <a:latin typeface="Times New Roman"/>
                <a:ea typeface="Calibri"/>
                <a:cs typeface="Times New Roman"/>
              </a:rPr>
              <a:t>abbia esaminato la petizione, inviare alla Commissione UE o al Consiglio o allo </a:t>
            </a:r>
            <a:r>
              <a:rPr lang="it-IT" dirty="0" smtClean="0">
                <a:latin typeface="Times New Roman"/>
                <a:ea typeface="Calibri"/>
                <a:cs typeface="Times New Roman"/>
              </a:rPr>
              <a:t>Stato membro </a:t>
            </a:r>
            <a:r>
              <a:rPr lang="it-IT" dirty="0">
                <a:latin typeface="Times New Roman"/>
                <a:ea typeface="Calibri"/>
                <a:cs typeface="Times New Roman"/>
              </a:rPr>
              <a:t>interessato una raccomandazione al riguardo.</a:t>
            </a:r>
            <a:endParaRPr lang="it-IT" dirty="0">
              <a:ea typeface="Calibri"/>
              <a:cs typeface="Times New Roman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856275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it-IT" b="1" dirty="0">
                <a:latin typeface="Times New Roman"/>
                <a:ea typeface="Calibri"/>
                <a:cs typeface="Times New Roman"/>
              </a:rPr>
              <a:t>Esiste un sistema di protezione dei dati dell’UE?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/>
                <a:ea typeface="Calibri"/>
                <a:cs typeface="Times New Roman"/>
              </a:rPr>
              <a:t>Sì, esiste il Garante europeo della protezione dei dati (GEPD). E’ stato istituito nel 2001, con </a:t>
            </a:r>
            <a:r>
              <a:rPr lang="it-IT" dirty="0" smtClean="0">
                <a:latin typeface="Times New Roman"/>
                <a:ea typeface="Calibri"/>
                <a:cs typeface="Times New Roman"/>
              </a:rPr>
              <a:t>il compito </a:t>
            </a:r>
            <a:r>
              <a:rPr lang="it-IT" dirty="0">
                <a:latin typeface="Times New Roman"/>
                <a:ea typeface="Calibri"/>
                <a:cs typeface="Times New Roman"/>
              </a:rPr>
              <a:t>di garantire il rispetto del diritto alla vita privata nel trattamento dei dati personali (</a:t>
            </a:r>
            <a:r>
              <a:rPr lang="it-IT" dirty="0" smtClean="0">
                <a:latin typeface="Times New Roman"/>
                <a:ea typeface="Calibri"/>
                <a:cs typeface="Times New Roman"/>
              </a:rPr>
              <a:t>la raccolta</a:t>
            </a:r>
            <a:r>
              <a:rPr lang="it-IT" dirty="0">
                <a:latin typeface="Times New Roman"/>
                <a:ea typeface="Calibri"/>
                <a:cs typeface="Times New Roman"/>
              </a:rPr>
              <a:t>, la registrazione e la conservazione delle informazioni, il loro reperimento a fini </a:t>
            </a:r>
            <a:r>
              <a:rPr lang="it-IT" dirty="0" smtClean="0">
                <a:latin typeface="Times New Roman"/>
                <a:ea typeface="Calibri"/>
                <a:cs typeface="Times New Roman"/>
              </a:rPr>
              <a:t>di consultazione</a:t>
            </a:r>
            <a:r>
              <a:rPr lang="it-IT" dirty="0">
                <a:latin typeface="Times New Roman"/>
                <a:ea typeface="Calibri"/>
                <a:cs typeface="Times New Roman"/>
              </a:rPr>
              <a:t>, la diffusione presso altri soggetti, nonché il blocco, la cancellazione o la </a:t>
            </a:r>
            <a:r>
              <a:rPr lang="it-IT" dirty="0" smtClean="0">
                <a:latin typeface="Times New Roman"/>
                <a:ea typeface="Calibri"/>
                <a:cs typeface="Times New Roman"/>
              </a:rPr>
              <a:t>distruzione dei </a:t>
            </a:r>
            <a:r>
              <a:rPr lang="it-IT" dirty="0">
                <a:latin typeface="Times New Roman"/>
                <a:ea typeface="Calibri"/>
                <a:cs typeface="Times New Roman"/>
              </a:rPr>
              <a:t>dati) da parte delle istituzioni e degli organismi dell’UE. </a:t>
            </a:r>
            <a:endParaRPr lang="it-IT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366909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it-IT" b="1" dirty="0">
                <a:latin typeface="Times New Roman"/>
                <a:ea typeface="Calibri"/>
                <a:cs typeface="Times New Roman"/>
              </a:rPr>
              <a:t>Che cos’è la </a:t>
            </a:r>
            <a:r>
              <a:rPr lang="it-IT" b="1" dirty="0" err="1">
                <a:latin typeface="Times New Roman"/>
                <a:ea typeface="Calibri"/>
                <a:cs typeface="Times New Roman"/>
              </a:rPr>
              <a:t>Brexit</a:t>
            </a:r>
            <a:r>
              <a:rPr lang="it-IT" b="1" dirty="0">
                <a:latin typeface="Times New Roman"/>
                <a:ea typeface="Calibri"/>
                <a:cs typeface="Times New Roman"/>
              </a:rPr>
              <a:t>?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170000"/>
              </a:lnSpc>
              <a:spcAft>
                <a:spcPts val="0"/>
              </a:spcAft>
              <a:buNone/>
            </a:pPr>
            <a:r>
              <a:rPr lang="it-IT" sz="4000" dirty="0">
                <a:latin typeface="Times New Roman"/>
                <a:ea typeface="Calibri"/>
                <a:cs typeface="Times New Roman"/>
              </a:rPr>
              <a:t>A partire dal 2016 è stato avviato, per la prima volta, un processo di uscita dall’Unione europea </a:t>
            </a:r>
            <a:r>
              <a:rPr lang="it-IT" sz="4000" dirty="0" smtClean="0">
                <a:latin typeface="Times New Roman"/>
                <a:ea typeface="Calibri"/>
                <a:cs typeface="Times New Roman"/>
              </a:rPr>
              <a:t>da parte </a:t>
            </a:r>
            <a:r>
              <a:rPr lang="it-IT" sz="4000" dirty="0">
                <a:latin typeface="Times New Roman"/>
                <a:ea typeface="Calibri"/>
                <a:cs typeface="Times New Roman"/>
              </a:rPr>
              <a:t>della Gran Bretagna (cosiddetta “</a:t>
            </a:r>
            <a:r>
              <a:rPr lang="it-IT" sz="4000" dirty="0" err="1">
                <a:latin typeface="Times New Roman"/>
                <a:ea typeface="Calibri"/>
                <a:cs typeface="Times New Roman"/>
              </a:rPr>
              <a:t>Brexit</a:t>
            </a:r>
            <a:r>
              <a:rPr lang="it-IT" sz="4000" dirty="0">
                <a:latin typeface="Times New Roman"/>
                <a:ea typeface="Calibri"/>
                <a:cs typeface="Times New Roman"/>
              </a:rPr>
              <a:t>”, dalle parole </a:t>
            </a:r>
            <a:r>
              <a:rPr lang="it-IT" sz="4000" i="1" dirty="0">
                <a:latin typeface="Times New Roman"/>
                <a:ea typeface="Calibri"/>
                <a:cs typeface="Times New Roman"/>
              </a:rPr>
              <a:t>Britain </a:t>
            </a:r>
            <a:r>
              <a:rPr lang="it-IT" sz="4000" dirty="0">
                <a:latin typeface="Times New Roman"/>
                <a:ea typeface="Calibri"/>
                <a:cs typeface="Times New Roman"/>
              </a:rPr>
              <a:t>e </a:t>
            </a:r>
            <a:r>
              <a:rPr lang="it-IT" sz="4000" i="1" dirty="0">
                <a:latin typeface="Times New Roman"/>
                <a:ea typeface="Calibri"/>
                <a:cs typeface="Times New Roman"/>
              </a:rPr>
              <a:t>Exit</a:t>
            </a:r>
            <a:r>
              <a:rPr lang="it-IT" sz="4000" dirty="0">
                <a:latin typeface="Times New Roman"/>
                <a:ea typeface="Calibri"/>
                <a:cs typeface="Times New Roman"/>
              </a:rPr>
              <a:t>).</a:t>
            </a:r>
            <a:endParaRPr lang="it-IT" sz="4000" dirty="0">
              <a:ea typeface="Calibri"/>
              <a:cs typeface="Times New Roman"/>
            </a:endParaRPr>
          </a:p>
          <a:p>
            <a:pPr marL="0" indent="0" algn="just">
              <a:lnSpc>
                <a:spcPct val="170000"/>
              </a:lnSpc>
              <a:spcAft>
                <a:spcPts val="0"/>
              </a:spcAft>
              <a:buNone/>
            </a:pPr>
            <a:r>
              <a:rPr lang="it-IT" sz="4000" dirty="0">
                <a:latin typeface="Times New Roman"/>
                <a:ea typeface="Calibri"/>
                <a:cs typeface="Times New Roman"/>
              </a:rPr>
              <a:t>In quell’anno, infatti, il primo ministro inglese ha voluto organizzare un referendum consultivo </a:t>
            </a:r>
            <a:r>
              <a:rPr lang="it-IT" sz="4000" dirty="0" smtClean="0">
                <a:latin typeface="Times New Roman"/>
                <a:ea typeface="Calibri"/>
                <a:cs typeface="Times New Roman"/>
              </a:rPr>
              <a:t>per verificare </a:t>
            </a:r>
            <a:r>
              <a:rPr lang="it-IT" sz="4000" dirty="0">
                <a:latin typeface="Times New Roman"/>
                <a:ea typeface="Calibri"/>
                <a:cs typeface="Times New Roman"/>
              </a:rPr>
              <a:t>il sostegno o meno della popolazione britannica alla permanenza del Paese in Europa. </a:t>
            </a:r>
            <a:r>
              <a:rPr lang="it-IT" sz="4000" dirty="0" smtClean="0">
                <a:latin typeface="Times New Roman"/>
                <a:ea typeface="Calibri"/>
                <a:cs typeface="Times New Roman"/>
              </a:rPr>
              <a:t>Gli inglesi </a:t>
            </a:r>
            <a:r>
              <a:rPr lang="it-IT" sz="4000" dirty="0">
                <a:latin typeface="Times New Roman"/>
                <a:ea typeface="Calibri"/>
                <a:cs typeface="Times New Roman"/>
              </a:rPr>
              <a:t>si sono espressi dando parere favorevole all’uscita per il 51,9% dei voti, contro il 48,1% </a:t>
            </a:r>
            <a:r>
              <a:rPr lang="it-IT" sz="4000" dirty="0" smtClean="0">
                <a:latin typeface="Times New Roman"/>
                <a:ea typeface="Calibri"/>
                <a:cs typeface="Times New Roman"/>
              </a:rPr>
              <a:t>di chi </a:t>
            </a:r>
            <a:r>
              <a:rPr lang="it-IT" sz="4000" dirty="0">
                <a:latin typeface="Times New Roman"/>
                <a:ea typeface="Calibri"/>
                <a:cs typeface="Times New Roman"/>
              </a:rPr>
              <a:t>ha votato per rimanere.</a:t>
            </a:r>
            <a:endParaRPr lang="it-IT" sz="4000" dirty="0">
              <a:ea typeface="Calibri"/>
              <a:cs typeface="Times New Roman"/>
            </a:endParaRPr>
          </a:p>
          <a:p>
            <a:pPr marL="0" indent="0" algn="just">
              <a:lnSpc>
                <a:spcPct val="170000"/>
              </a:lnSpc>
              <a:spcAft>
                <a:spcPts val="0"/>
              </a:spcAft>
              <a:buNone/>
            </a:pPr>
            <a:r>
              <a:rPr lang="it-IT" sz="4000" dirty="0">
                <a:latin typeface="Times New Roman"/>
                <a:ea typeface="Calibri"/>
                <a:cs typeface="Times New Roman"/>
              </a:rPr>
              <a:t>Dopo il referendum, nel 2017 il Parlamento inglese ha votato a favore della </a:t>
            </a:r>
            <a:r>
              <a:rPr lang="it-IT" sz="4000" dirty="0" err="1">
                <a:latin typeface="Times New Roman"/>
                <a:ea typeface="Calibri"/>
                <a:cs typeface="Times New Roman"/>
              </a:rPr>
              <a:t>Brexit</a:t>
            </a:r>
            <a:r>
              <a:rPr lang="it-IT" sz="4000" dirty="0">
                <a:latin typeface="Times New Roman"/>
                <a:ea typeface="Calibri"/>
                <a:cs typeface="Times New Roman"/>
              </a:rPr>
              <a:t> e comunicato </a:t>
            </a:r>
            <a:r>
              <a:rPr lang="it-IT" sz="4000" dirty="0" smtClean="0">
                <a:latin typeface="Times New Roman"/>
                <a:ea typeface="Calibri"/>
                <a:cs typeface="Times New Roman"/>
              </a:rPr>
              <a:t>alla UE </a:t>
            </a:r>
            <a:r>
              <a:rPr lang="it-IT" sz="4000" dirty="0">
                <a:latin typeface="Times New Roman"/>
                <a:ea typeface="Calibri"/>
                <a:cs typeface="Times New Roman"/>
              </a:rPr>
              <a:t>la decisione presa. Questa, a sua volta, ha dovuto preparare e votare una risoluzione che </a:t>
            </a:r>
            <a:r>
              <a:rPr lang="it-IT" sz="4000" dirty="0" smtClean="0">
                <a:latin typeface="Times New Roman"/>
                <a:ea typeface="Calibri"/>
                <a:cs typeface="Times New Roman"/>
              </a:rPr>
              <a:t>fissa i </a:t>
            </a:r>
            <a:r>
              <a:rPr lang="it-IT" sz="4000" dirty="0">
                <a:latin typeface="Times New Roman"/>
                <a:ea typeface="Calibri"/>
                <a:cs typeface="Times New Roman"/>
              </a:rPr>
              <a:t>criteri per la negoziazione dell’uscita dall’UE da parte della Gran Bretagna. Come infatti </a:t>
            </a:r>
            <a:r>
              <a:rPr lang="it-IT" sz="4000" dirty="0" smtClean="0">
                <a:latin typeface="Times New Roman"/>
                <a:ea typeface="Calibri"/>
                <a:cs typeface="Times New Roman"/>
              </a:rPr>
              <a:t>regolato dall’articolo </a:t>
            </a:r>
            <a:r>
              <a:rPr lang="it-IT" sz="4000" dirty="0">
                <a:latin typeface="Times New Roman"/>
                <a:ea typeface="Calibri"/>
                <a:cs typeface="Times New Roman"/>
              </a:rPr>
              <a:t>50 del Trattato di Lisbona, il Paese che abbandona l’Unione e le autorità </a:t>
            </a:r>
            <a:r>
              <a:rPr lang="it-IT" sz="4000" dirty="0" smtClean="0">
                <a:latin typeface="Times New Roman"/>
                <a:ea typeface="Calibri"/>
                <a:cs typeface="Times New Roman"/>
              </a:rPr>
              <a:t>dell’Unione stessa </a:t>
            </a:r>
            <a:r>
              <a:rPr lang="it-IT" sz="4000" dirty="0">
                <a:latin typeface="Times New Roman"/>
                <a:ea typeface="Calibri"/>
                <a:cs typeface="Times New Roman"/>
              </a:rPr>
              <a:t>hanno due anni per negoziare i termini della separazione.</a:t>
            </a:r>
            <a:endParaRPr lang="it-IT" sz="40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50889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596612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it-IT" sz="5600" b="1" dirty="0" smtClean="0">
                <a:latin typeface="Times New Roman"/>
                <a:ea typeface="Calibri"/>
                <a:cs typeface="Times New Roman"/>
              </a:rPr>
              <a:t>ESSERE CITTADINI EUROPEI COMPORTA, QUINDI, ,QUESTI VANTAGGI</a:t>
            </a:r>
            <a:endParaRPr lang="it-IT" sz="5600" b="1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sz="5600" b="1" dirty="0">
                <a:latin typeface="Times New Roman"/>
                <a:ea typeface="Calibri"/>
                <a:cs typeface="Times New Roman"/>
              </a:rPr>
              <a:t> </a:t>
            </a:r>
            <a:endParaRPr lang="it-IT" sz="5600" b="1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sz="4400" dirty="0">
                <a:latin typeface="Times New Roman"/>
                <a:ea typeface="Calibri"/>
                <a:cs typeface="Times New Roman"/>
              </a:rPr>
              <a:t>Il </a:t>
            </a:r>
            <a:r>
              <a:rPr lang="it-IT" sz="4400" b="1" dirty="0">
                <a:latin typeface="Times New Roman"/>
                <a:ea typeface="Calibri"/>
                <a:cs typeface="Times New Roman"/>
              </a:rPr>
              <a:t>diritto alla tutela diplomatica</a:t>
            </a:r>
            <a:r>
              <a:rPr lang="it-IT" sz="4400" dirty="0">
                <a:latin typeface="Times New Roman"/>
                <a:ea typeface="Calibri"/>
                <a:cs typeface="Times New Roman"/>
              </a:rPr>
              <a:t> da parte di tutte le ambasciate di ogni Stato membro. </a:t>
            </a:r>
            <a:endParaRPr lang="it-IT" sz="4400" dirty="0" smtClean="0">
              <a:latin typeface="Times New Roman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sz="4400" dirty="0" smtClean="0">
                <a:latin typeface="Times New Roman"/>
                <a:ea typeface="Calibri"/>
                <a:cs typeface="Times New Roman"/>
              </a:rPr>
              <a:t>Il </a:t>
            </a:r>
            <a:r>
              <a:rPr lang="it-IT" sz="4400" b="1" dirty="0">
                <a:latin typeface="Times New Roman"/>
                <a:ea typeface="Calibri"/>
                <a:cs typeface="Times New Roman"/>
              </a:rPr>
              <a:t>diritto di circolare e soggiornare liberamente</a:t>
            </a:r>
            <a:r>
              <a:rPr lang="it-IT" sz="4400" dirty="0">
                <a:latin typeface="Times New Roman"/>
                <a:ea typeface="Calibri"/>
                <a:cs typeface="Times New Roman"/>
              </a:rPr>
              <a:t>, nonché quello di stabilirsi, in qualsiasi Stato dell’Unione. Tale diritto è stato rafforzato, per 26 paesi comunitari (mancano Regno Unito, Irlanda, Cipro, Bulgaria, Romania, Croazia), dall</a:t>
            </a:r>
            <a:r>
              <a:rPr lang="it-IT" sz="4400" b="1" dirty="0">
                <a:latin typeface="Times New Roman"/>
                <a:ea typeface="Calibri"/>
                <a:cs typeface="Times New Roman"/>
              </a:rPr>
              <a:t>’accordo di Schengen</a:t>
            </a:r>
            <a:r>
              <a:rPr lang="it-IT" sz="4400" dirty="0">
                <a:latin typeface="Times New Roman"/>
                <a:ea typeface="Calibri"/>
                <a:cs typeface="Times New Roman"/>
              </a:rPr>
              <a:t> (concluso nel 1985 e che dal 1990 ha cambiato anche la vita degli italiani), che prevede la </a:t>
            </a:r>
            <a:r>
              <a:rPr lang="it-IT" sz="4400" b="1" dirty="0">
                <a:latin typeface="Times New Roman"/>
                <a:ea typeface="Calibri"/>
                <a:cs typeface="Times New Roman"/>
              </a:rPr>
              <a:t>soppressione dei controlli tra le frontiere</a:t>
            </a:r>
            <a:r>
              <a:rPr lang="it-IT" sz="4400" dirty="0">
                <a:latin typeface="Times New Roman"/>
                <a:ea typeface="Calibri"/>
                <a:cs typeface="Times New Roman"/>
              </a:rPr>
              <a:t> dei Paesi firmatari.</a:t>
            </a:r>
            <a:endParaRPr lang="it-IT" sz="44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sz="4400" dirty="0">
                <a:latin typeface="Times New Roman"/>
                <a:ea typeface="Calibri"/>
                <a:cs typeface="Times New Roman"/>
              </a:rPr>
              <a:t>Poiché la soppressione dei controlli alle frontiere può dare origine a pericoli, quali quelli collegati al terrorismo e all’immigrazione clandestina, la convenzione Schengen prevede la </a:t>
            </a:r>
            <a:r>
              <a:rPr lang="it-IT" sz="4400" b="1" dirty="0">
                <a:latin typeface="Times New Roman"/>
                <a:ea typeface="Calibri"/>
                <a:cs typeface="Times New Roman"/>
              </a:rPr>
              <a:t>cooperazione tra le polizie degli Stati aderenti</a:t>
            </a:r>
            <a:r>
              <a:rPr lang="it-IT" sz="4400" dirty="0">
                <a:latin typeface="Times New Roman"/>
                <a:ea typeface="Calibri"/>
                <a:cs typeface="Times New Roman"/>
              </a:rPr>
              <a:t>, con la possibilità di inseguire un ricercato anche nei Paesi vicini. Inoltre, è stato predisposto un collegamento telematico tra gli organi di polizia, denominato SIS (Sistema informativo Schengen), che permette di attuare in tempo reale segnalazioni su persone e traffici sospetti, fondandosi sull’assistenza giudiziaria reciproca e sulla </a:t>
            </a:r>
            <a:r>
              <a:rPr lang="it-IT" sz="4400" b="1" dirty="0">
                <a:latin typeface="Times New Roman"/>
                <a:ea typeface="Calibri"/>
                <a:cs typeface="Times New Roman"/>
              </a:rPr>
              <a:t>collaborazione antidroga.</a:t>
            </a:r>
            <a:endParaRPr lang="it-IT" sz="44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sz="4400" b="1" dirty="0">
                <a:latin typeface="Times New Roman"/>
                <a:ea typeface="Calibri"/>
                <a:cs typeface="Times New Roman"/>
              </a:rPr>
              <a:t>Il diritto di accedere al lavoro</a:t>
            </a:r>
            <a:r>
              <a:rPr lang="it-IT" sz="4400" dirty="0">
                <a:latin typeface="Times New Roman"/>
                <a:ea typeface="Calibri"/>
                <a:cs typeface="Times New Roman"/>
              </a:rPr>
              <a:t> in condizioni di parità con gli altri cittadini. Viene assicurata, in particolare, la parità di trattamento fra tutti i cittadini dell’Unione europea nelle fasi della selezione e dell’assunzione del personale, nelle condizioni di lavoro, nel livello salariale, nel calcolo dell’anzianità, nell’assistenza e nella sicurezza sociale. È inoltre applicato il principio del </a:t>
            </a:r>
            <a:r>
              <a:rPr lang="it-IT" sz="4400" b="1" dirty="0">
                <a:latin typeface="Times New Roman"/>
                <a:ea typeface="Calibri"/>
                <a:cs typeface="Times New Roman"/>
              </a:rPr>
              <a:t>mutuo riconoscimento dei diplomi</a:t>
            </a:r>
            <a:r>
              <a:rPr lang="it-IT" sz="4400" dirty="0">
                <a:latin typeface="Times New Roman"/>
                <a:ea typeface="Calibri"/>
                <a:cs typeface="Times New Roman"/>
              </a:rPr>
              <a:t>, per cui qualsiasi cittadino europeo può esercitare, nell’ambito di ogni Stato dell’unione, la professione a cui è stato abilitato nello Stato di origine.</a:t>
            </a:r>
            <a:endParaRPr lang="it-IT" sz="44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sz="4400" dirty="0">
                <a:latin typeface="Times New Roman"/>
                <a:ea typeface="Calibri"/>
                <a:cs typeface="Times New Roman"/>
              </a:rPr>
              <a:t>Il diritto di partecipare attivamente alla vita politica di ogni Stato membro. Partecipare alla vita politica dell'</a:t>
            </a:r>
            <a:r>
              <a:rPr lang="it-IT" sz="4400" dirty="0" err="1">
                <a:latin typeface="Times New Roman"/>
                <a:ea typeface="Calibri"/>
                <a:cs typeface="Times New Roman"/>
              </a:rPr>
              <a:t>UE.</a:t>
            </a:r>
            <a:r>
              <a:rPr lang="it-IT" sz="4400" b="1" dirty="0" err="1">
                <a:latin typeface="Times New Roman"/>
                <a:ea typeface="Calibri"/>
                <a:cs typeface="Times New Roman"/>
              </a:rPr>
              <a:t>Ogni</a:t>
            </a:r>
            <a:r>
              <a:rPr lang="it-IT" sz="4400" b="1" dirty="0">
                <a:latin typeface="Times New Roman"/>
                <a:ea typeface="Calibri"/>
                <a:cs typeface="Times New Roman"/>
              </a:rPr>
              <a:t> cittadino dell'UE ha il diritto di votare e candidarsi alle elezioni del Parlamento europeo o alle elezioni comunali nel paese membro in cui soggiorna alle stesse condizioni dei cittadini di tale paese</a:t>
            </a:r>
            <a:endParaRPr lang="it-IT" sz="44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sz="4400" b="1" dirty="0">
                <a:latin typeface="Times New Roman"/>
                <a:ea typeface="Calibri"/>
                <a:cs typeface="Times New Roman"/>
              </a:rPr>
              <a:t>Petizioni e reclami</a:t>
            </a:r>
            <a:endParaRPr lang="it-IT" sz="44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sz="4400" dirty="0" smtClean="0">
                <a:latin typeface="Times New Roman"/>
                <a:ea typeface="Calibri"/>
                <a:cs typeface="Times New Roman"/>
              </a:rPr>
              <a:t>La </a:t>
            </a:r>
            <a:r>
              <a:rPr lang="it-IT" sz="4400" dirty="0">
                <a:latin typeface="Times New Roman"/>
                <a:ea typeface="Calibri"/>
                <a:cs typeface="Times New Roman"/>
              </a:rPr>
              <a:t>consapevolezza della cittadinanza europea viene favorita dall’Unione europea anche con diversi </a:t>
            </a:r>
            <a:r>
              <a:rPr lang="it-IT" sz="4400" b="1" dirty="0">
                <a:latin typeface="Times New Roman"/>
                <a:ea typeface="Calibri"/>
                <a:cs typeface="Times New Roman"/>
              </a:rPr>
              <a:t>progetti </a:t>
            </a:r>
            <a:r>
              <a:rPr lang="it-IT" sz="4400" dirty="0">
                <a:latin typeface="Times New Roman"/>
                <a:ea typeface="Calibri"/>
                <a:cs typeface="Times New Roman"/>
              </a:rPr>
              <a:t>che riguardano i giovani, l’istruzione e la scuola. Tra essi ne ricordiamo in particolare tre:</a:t>
            </a:r>
            <a:endParaRPr lang="it-IT" sz="44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sz="4400" b="1" dirty="0">
                <a:latin typeface="Times New Roman"/>
                <a:ea typeface="Calibri"/>
                <a:cs typeface="Times New Roman"/>
              </a:rPr>
              <a:t>Leonardo da Vinci</a:t>
            </a:r>
            <a:r>
              <a:rPr lang="it-IT" sz="4400" dirty="0">
                <a:latin typeface="Times New Roman"/>
                <a:ea typeface="Calibri"/>
                <a:cs typeface="Times New Roman"/>
              </a:rPr>
              <a:t>. Il programma prevede finanziamenti per migliorare la formazione professionale di studenti e lavoratori, promuovendo inoltre l’attività di tirocinio presso aziende straniere; offre pertanto continue opportunità di aggiornamento, con specifica attenzione all’evoluzione tecnologica.</a:t>
            </a:r>
            <a:endParaRPr lang="it-IT" sz="44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sz="4400" b="1" dirty="0" err="1">
                <a:latin typeface="Times New Roman"/>
                <a:ea typeface="Calibri"/>
                <a:cs typeface="Times New Roman"/>
              </a:rPr>
              <a:t>Socrates</a:t>
            </a:r>
            <a:r>
              <a:rPr lang="it-IT" sz="4400" dirty="0">
                <a:latin typeface="Times New Roman"/>
                <a:ea typeface="Calibri"/>
                <a:cs typeface="Times New Roman"/>
              </a:rPr>
              <a:t>. Attraverso questo programma, l’Unione europea intende favorire la cooperazione tra gli Stati membri nell’ambito dell’istruzione, attuando scambi di studenti e di insegnanti, diffondendo la conoscenza delle lingue europee, promuovendo scambi di informazioni e di esperienze tra le scuole della Comunità.</a:t>
            </a:r>
            <a:endParaRPr lang="it-IT" sz="44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sz="4400" dirty="0">
                <a:latin typeface="Times New Roman"/>
                <a:ea typeface="Calibri"/>
                <a:cs typeface="Times New Roman"/>
              </a:rPr>
              <a:t>Il programma </a:t>
            </a:r>
            <a:r>
              <a:rPr lang="it-IT" sz="4400" dirty="0" err="1">
                <a:latin typeface="Times New Roman"/>
                <a:ea typeface="Calibri"/>
                <a:cs typeface="Times New Roman"/>
              </a:rPr>
              <a:t>Socrates</a:t>
            </a:r>
            <a:r>
              <a:rPr lang="it-IT" sz="4400" dirty="0">
                <a:latin typeface="Times New Roman"/>
                <a:ea typeface="Calibri"/>
                <a:cs typeface="Times New Roman"/>
              </a:rPr>
              <a:t> si suddivide in due sottoprogrammi: Erasmus, per gli studenti universitari, e </a:t>
            </a:r>
            <a:r>
              <a:rPr lang="it-IT" sz="4400" dirty="0" err="1">
                <a:latin typeface="Times New Roman"/>
                <a:ea typeface="Calibri"/>
                <a:cs typeface="Times New Roman"/>
              </a:rPr>
              <a:t>Comenius</a:t>
            </a:r>
            <a:r>
              <a:rPr lang="it-IT" sz="4400" dirty="0">
                <a:latin typeface="Times New Roman"/>
                <a:ea typeface="Calibri"/>
                <a:cs typeface="Times New Roman"/>
              </a:rPr>
              <a:t>, per quelli delle scuole secondarie di secondo grado.</a:t>
            </a:r>
            <a:endParaRPr lang="it-IT" sz="44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sz="4400" b="1" dirty="0">
                <a:latin typeface="Times New Roman"/>
                <a:ea typeface="Calibri"/>
                <a:cs typeface="Times New Roman"/>
              </a:rPr>
              <a:t>Gioventù</a:t>
            </a:r>
            <a:r>
              <a:rPr lang="it-IT" sz="4400" dirty="0">
                <a:latin typeface="Times New Roman"/>
                <a:ea typeface="Calibri"/>
                <a:cs typeface="Times New Roman"/>
              </a:rPr>
              <a:t>. Si tratta di un programma europeo di sostegno e finanziamento ai progetti che favoriscono l’apprendimento interculturale, la solidarietà e la mobilità internazionale dei giovani di età compresa tra i 15 e i 25 anni.</a:t>
            </a:r>
            <a:endParaRPr lang="it-IT" sz="44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sz="4400" dirty="0">
                <a:latin typeface="Times New Roman"/>
                <a:ea typeface="Calibri"/>
                <a:cs typeface="Times New Roman"/>
              </a:rPr>
              <a:t> </a:t>
            </a:r>
            <a:endParaRPr lang="it-IT" sz="4400" dirty="0">
              <a:ea typeface="Calibri"/>
              <a:cs typeface="Times New Roman"/>
            </a:endParaRPr>
          </a:p>
          <a:p>
            <a:endParaRPr lang="it-IT" sz="4400" dirty="0"/>
          </a:p>
        </p:txBody>
      </p:sp>
    </p:spTree>
    <p:extLst>
      <p:ext uri="{BB962C8B-B14F-4D97-AF65-F5344CB8AC3E}">
        <p14:creationId xmlns:p14="http://schemas.microsoft.com/office/powerpoint/2010/main" val="19665334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it-IT" b="1" i="1" dirty="0">
                <a:latin typeface="Times New Roman"/>
                <a:ea typeface="Calibri"/>
                <a:cs typeface="Times New Roman"/>
              </a:rPr>
              <a:t>Essere cittadino dell'Unione significa avere</a:t>
            </a:r>
            <a:endParaRPr lang="it-IT" b="1" i="1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/>
                <a:ea typeface="Calibri"/>
                <a:cs typeface="Times New Roman"/>
              </a:rPr>
              <a:t>il diritto alla libera circolazione e il diritto di soggiorno sul territorio degli Stati membri;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/>
                <a:ea typeface="Calibri"/>
                <a:cs typeface="Times New Roman"/>
              </a:rPr>
              <a:t>il diritto di voto attivo e passivo alle elezioni del Parlamento europeo e alle elezioni comunali nello stato membro di residenza con le stesse condizioni previste per i cittadini di questo Stato;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/>
                <a:ea typeface="Calibri"/>
                <a:cs typeface="Times New Roman"/>
              </a:rPr>
              <a:t>il diritto di beneficiare sul territorio di uno Stato terzo (non appartenente quindi all'UE) della protezione diplomatica o consolare di uno qualsiasi dei 27 Stati membri nel caso in cui lo Stato di origine non sia rappresentato nel paese;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/>
                <a:ea typeface="Calibri"/>
                <a:cs typeface="Times New Roman"/>
              </a:rPr>
              <a:t>il diritto di petizione al Parlamento europeo e il diritto di rivolgersi al Mediatore europeo oltre che il diritto di scrivere alle Istituzioni e agli organi dell'Unione europea in una qualsiasi delle lingue ufficiali degli Stati membri;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/>
                <a:ea typeface="Calibri"/>
                <a:cs typeface="Times New Roman"/>
              </a:rPr>
              <a:t>il diritto di accedere ai documenti del Parlamento europeo, del Consiglio e della Commissione.</a:t>
            </a:r>
            <a:endParaRPr lang="it-IT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479868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-1395536"/>
            <a:ext cx="8229600" cy="1143000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904656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15000"/>
              </a:lnSpc>
              <a:buNone/>
            </a:pPr>
            <a:r>
              <a:rPr lang="it-IT" dirty="0" smtClean="0">
                <a:latin typeface="Times New Roman"/>
                <a:ea typeface="Calibri"/>
                <a:cs typeface="Times New Roman"/>
              </a:rPr>
              <a:t>Ogni </a:t>
            </a:r>
            <a:r>
              <a:rPr lang="it-IT" dirty="0">
                <a:latin typeface="Times New Roman"/>
                <a:ea typeface="Calibri"/>
                <a:cs typeface="Times New Roman"/>
              </a:rPr>
              <a:t>cittadino ha il diritto di partecipare alla vita democratica dell'Unione. Le decisioni sono prese nella maniera più possibile aperta e vicina ai cittadini.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buNone/>
            </a:pPr>
            <a:endParaRPr lang="it-IT" dirty="0" smtClean="0">
              <a:latin typeface="Times New Roman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it-IT" dirty="0" smtClean="0">
                <a:latin typeface="Times New Roman"/>
                <a:ea typeface="Calibri"/>
                <a:cs typeface="Times New Roman"/>
              </a:rPr>
              <a:t>I </a:t>
            </a:r>
            <a:r>
              <a:rPr lang="it-IT" dirty="0">
                <a:latin typeface="Times New Roman"/>
                <a:ea typeface="Calibri"/>
                <a:cs typeface="Times New Roman"/>
              </a:rPr>
              <a:t>cittadini sono direttamente rappresentati, a livello dell'Unione, nel Parlamento europeo.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buNone/>
            </a:pPr>
            <a:endParaRPr lang="it-IT" dirty="0" smtClean="0">
              <a:latin typeface="Times New Roman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it-IT" dirty="0" smtClean="0">
                <a:latin typeface="Times New Roman"/>
                <a:ea typeface="Calibri"/>
                <a:cs typeface="Times New Roman"/>
              </a:rPr>
              <a:t>Gli </a:t>
            </a:r>
            <a:r>
              <a:rPr lang="it-IT" dirty="0">
                <a:latin typeface="Times New Roman"/>
                <a:ea typeface="Calibri"/>
                <a:cs typeface="Times New Roman"/>
              </a:rPr>
              <a:t>Stati membri sono rappresentati nel Consiglio europeo dai rispettivi Capi di Stato o di governo e, nel Consiglio, dai rispettivi governi, a loro volta democraticamente responsabili dinanzi ai loro parlamenti nazionali o dinanzi ai loro cittadini.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buNone/>
            </a:pPr>
            <a:endParaRPr lang="it-IT" dirty="0" smtClean="0">
              <a:latin typeface="Times New Roman"/>
              <a:ea typeface="Calibri"/>
            </a:endParaRPr>
          </a:p>
          <a:p>
            <a:pPr marL="0" indent="0" algn="just">
              <a:buNone/>
            </a:pPr>
            <a:r>
              <a:rPr lang="it-IT" dirty="0" smtClean="0">
                <a:latin typeface="Times New Roman"/>
                <a:ea typeface="Calibri"/>
              </a:rPr>
              <a:t>Sulla </a:t>
            </a:r>
            <a:r>
              <a:rPr lang="it-IT" dirty="0">
                <a:latin typeface="Times New Roman"/>
                <a:ea typeface="Calibri"/>
              </a:rPr>
              <a:t>base di questi nuovi principi si introduce dunque il </a:t>
            </a:r>
            <a:r>
              <a:rPr lang="it-IT" dirty="0" smtClean="0">
                <a:latin typeface="Times New Roman"/>
                <a:ea typeface="Calibri"/>
              </a:rPr>
              <a:t> valore </a:t>
            </a:r>
            <a:r>
              <a:rPr lang="it-IT" dirty="0">
                <a:latin typeface="Times New Roman"/>
                <a:ea typeface="Calibri"/>
              </a:rPr>
              <a:t>giuridico vincolante della Carta e l'importante </a:t>
            </a:r>
            <a:r>
              <a:rPr lang="it-IT" dirty="0" smtClean="0">
                <a:latin typeface="Times New Roman"/>
                <a:ea typeface="Calibri"/>
              </a:rPr>
              <a:t>riconoscimento </a:t>
            </a:r>
            <a:r>
              <a:rPr lang="it-IT" dirty="0">
                <a:latin typeface="Times New Roman"/>
                <a:ea typeface="Calibri"/>
              </a:rPr>
              <a:t>dell'iniziativa popolare, che </a:t>
            </a:r>
            <a:r>
              <a:rPr lang="it-IT" dirty="0" smtClean="0">
                <a:latin typeface="Times New Roman"/>
                <a:ea typeface="Calibri"/>
              </a:rPr>
              <a:t>diventa </a:t>
            </a:r>
            <a:r>
              <a:rPr lang="it-IT" dirty="0">
                <a:latin typeface="Times New Roman"/>
                <a:ea typeface="Calibri"/>
              </a:rPr>
              <a:t>il passaggio basilare per il concretizzarsi del concetto di valori democratici universali da trasmettere alle generazioni future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8326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endParaRPr lang="it-IT" dirty="0" smtClean="0"/>
          </a:p>
          <a:p>
            <a:endParaRPr lang="it-IT" dirty="0"/>
          </a:p>
        </p:txBody>
      </p:sp>
      <p:pic>
        <p:nvPicPr>
          <p:cNvPr id="4" name="Immagin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548680"/>
            <a:ext cx="8568953" cy="59766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71572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4006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220000"/>
              </a:lnSpc>
              <a:spcAft>
                <a:spcPts val="0"/>
              </a:spcAft>
              <a:buNone/>
            </a:pPr>
            <a:r>
              <a:rPr lang="it-IT" sz="19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Il Trattato di Maastricht, firmato il 7 febbraio 1992 ed entrato in vigore il 1 novembre 1993, ha istituito la cittadinanza dell’Unione europea. Tutti noi che apparteniamo a uno Stato dell’Unione europea, abbiamo una doppia cittadinanza: quella del Paese a cui apparteniamo più quella europea.</a:t>
            </a:r>
          </a:p>
          <a:p>
            <a:pPr marL="0" indent="0" algn="just">
              <a:lnSpc>
                <a:spcPct val="220000"/>
              </a:lnSpc>
              <a:spcAft>
                <a:spcPts val="0"/>
              </a:spcAft>
              <a:buNone/>
            </a:pPr>
            <a:r>
              <a:rPr lang="it-IT" sz="19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La cittadinanza europea si aggiunge alla cittadinanza nazionale non si sostituisce</a:t>
            </a:r>
          </a:p>
          <a:p>
            <a:pPr marL="0" indent="0" algn="just">
              <a:lnSpc>
                <a:spcPct val="220000"/>
              </a:lnSpc>
              <a:buNone/>
            </a:pPr>
            <a:r>
              <a:rPr lang="it-IT" sz="19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Il Trattato di Lisbona, entrato in vigore il 1° dicembre 2009, sancisce che l’UE si fonda sui valori del rispetto della dignità umana, della libertà, della democrazia, dell'uguaglianza, dello Stato di diritto e del rispetto dei diritti umani, compresi i diritti delle persone appartenenti a minoranze</a:t>
            </a:r>
            <a:r>
              <a:rPr lang="it-IT" sz="1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300000"/>
              </a:lnSpc>
            </a:pPr>
            <a:endParaRPr lang="it-IT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578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CITTADINANZA DELL’UNIONE EUROPEA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un individuo ha la cittadinanza di uno dei 27 Stati membri ed una cittadinanza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pregressa di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Paese terzo (non membro dell’UE) è anche cittadino dell’UE?</a:t>
            </a:r>
          </a:p>
          <a:p>
            <a:pPr marL="0" indent="0" algn="just">
              <a:buNone/>
            </a:pP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Assolutamente sì,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così come anche sancito dalla giurisprudenza della Corte di Giustizia UE.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79139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170000"/>
              </a:lnSpc>
              <a:spcAft>
                <a:spcPts val="0"/>
              </a:spcAft>
              <a:buNone/>
            </a:pPr>
            <a:r>
              <a:rPr lang="it-IT" b="1" dirty="0">
                <a:latin typeface="Times New Roman"/>
                <a:ea typeface="Calibri"/>
                <a:cs typeface="Times New Roman"/>
              </a:rPr>
              <a:t>Che diritti determina la cittadinanza UE?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170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/>
                <a:ea typeface="Calibri"/>
                <a:cs typeface="Times New Roman"/>
              </a:rPr>
              <a:t>Molteplici. Vediamone i principali.</a:t>
            </a:r>
            <a:endParaRPr lang="it-IT" dirty="0">
              <a:ea typeface="Calibri"/>
              <a:cs typeface="Times New Roman"/>
            </a:endParaRPr>
          </a:p>
          <a:p>
            <a:pPr marL="0" indent="0" algn="ctr">
              <a:lnSpc>
                <a:spcPct val="170000"/>
              </a:lnSpc>
              <a:spcAft>
                <a:spcPts val="0"/>
              </a:spcAft>
              <a:buNone/>
            </a:pPr>
            <a:r>
              <a:rPr lang="it-IT" b="1" dirty="0">
                <a:latin typeface="Times New Roman"/>
                <a:ea typeface="Calibri"/>
                <a:cs typeface="Times New Roman"/>
              </a:rPr>
              <a:t>Il cittadino può circolare e soggiornare liberamente nei Paesi UE?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220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/>
                <a:ea typeface="Calibri"/>
                <a:cs typeface="Times New Roman"/>
              </a:rPr>
              <a:t>Sì. Ciò significa libertà di accesso in tutti i Paesi UE ma anche di soggiorno. Attualmente uno </a:t>
            </a:r>
            <a:r>
              <a:rPr lang="it-IT" dirty="0" smtClean="0">
                <a:latin typeface="Times New Roman"/>
                <a:ea typeface="Calibri"/>
                <a:cs typeface="Times New Roman"/>
              </a:rPr>
              <a:t>Stato membro </a:t>
            </a:r>
            <a:r>
              <a:rPr lang="it-IT" dirty="0">
                <a:latin typeface="Times New Roman"/>
                <a:ea typeface="Calibri"/>
                <a:cs typeface="Times New Roman"/>
              </a:rPr>
              <a:t>ha diritto però a richiedere ad un cittadino UE di un altro Paese, che intende </a:t>
            </a:r>
            <a:r>
              <a:rPr lang="it-IT" dirty="0" smtClean="0">
                <a:latin typeface="Times New Roman"/>
                <a:ea typeface="Calibri"/>
                <a:cs typeface="Times New Roman"/>
              </a:rPr>
              <a:t>soggiornare sul </a:t>
            </a:r>
            <a:r>
              <a:rPr lang="it-IT" dirty="0">
                <a:latin typeface="Times New Roman"/>
                <a:ea typeface="Calibri"/>
                <a:cs typeface="Times New Roman"/>
              </a:rPr>
              <a:t>suo territorio, anche prendendo la residenza, specifiche condizioni, ed in particolare: un </a:t>
            </a:r>
            <a:r>
              <a:rPr lang="it-IT" dirty="0" smtClean="0">
                <a:latin typeface="Times New Roman"/>
                <a:ea typeface="Calibri"/>
                <a:cs typeface="Times New Roman"/>
              </a:rPr>
              <a:t>reddito minimo </a:t>
            </a:r>
            <a:r>
              <a:rPr lang="it-IT" dirty="0">
                <a:latin typeface="Times New Roman"/>
                <a:ea typeface="Calibri"/>
                <a:cs typeface="Times New Roman"/>
              </a:rPr>
              <a:t>garantito, un’assicurazione medica (pubblica o privata), non attentare all’ordine </a:t>
            </a:r>
            <a:r>
              <a:rPr lang="it-IT" dirty="0" smtClean="0">
                <a:latin typeface="Times New Roman"/>
                <a:ea typeface="Calibri"/>
                <a:cs typeface="Times New Roman"/>
              </a:rPr>
              <a:t>pubblico interno </a:t>
            </a:r>
            <a:r>
              <a:rPr lang="it-IT" dirty="0">
                <a:latin typeface="Times New Roman"/>
                <a:ea typeface="Calibri"/>
                <a:cs typeface="Times New Roman"/>
              </a:rPr>
              <a:t>dello Stato. Da notare che la Corte di Giustizia UE in una sua sentenza ha rilevato </a:t>
            </a:r>
            <a:r>
              <a:rPr lang="it-IT" dirty="0" smtClean="0">
                <a:latin typeface="Times New Roman"/>
                <a:ea typeface="Calibri"/>
                <a:cs typeface="Times New Roman"/>
              </a:rPr>
              <a:t>che “</a:t>
            </a:r>
            <a:r>
              <a:rPr lang="it-IT" dirty="0">
                <a:latin typeface="Times New Roman"/>
                <a:ea typeface="Calibri"/>
                <a:cs typeface="Times New Roman"/>
              </a:rPr>
              <a:t>pretendere che il cittadino UE dimostri la puntuale rispondenza dei requisiti di reddito </a:t>
            </a:r>
            <a:r>
              <a:rPr lang="it-IT" dirty="0" smtClean="0">
                <a:latin typeface="Times New Roman"/>
                <a:ea typeface="Calibri"/>
                <a:cs typeface="Times New Roman"/>
              </a:rPr>
              <a:t>e assicurazione </a:t>
            </a:r>
            <a:r>
              <a:rPr lang="it-IT" dirty="0">
                <a:latin typeface="Times New Roman"/>
                <a:ea typeface="Calibri"/>
                <a:cs typeface="Times New Roman"/>
              </a:rPr>
              <a:t>non è compatibile con la ratio ultima del nuovo Statuto del cittadino che è </a:t>
            </a:r>
            <a:r>
              <a:rPr lang="it-IT" dirty="0" smtClean="0">
                <a:latin typeface="Times New Roman"/>
                <a:ea typeface="Calibri"/>
                <a:cs typeface="Times New Roman"/>
              </a:rPr>
              <a:t>quello dell’integrazione </a:t>
            </a:r>
            <a:r>
              <a:rPr lang="it-IT" dirty="0">
                <a:latin typeface="Times New Roman"/>
                <a:ea typeface="Calibri"/>
                <a:cs typeface="Times New Roman"/>
              </a:rPr>
              <a:t>fra i popoli UE e che non può trovare mortificazioni in logiche di bilancio, </a:t>
            </a:r>
            <a:r>
              <a:rPr lang="it-IT" dirty="0" smtClean="0">
                <a:latin typeface="Times New Roman"/>
                <a:ea typeface="Calibri"/>
                <a:cs typeface="Times New Roman"/>
              </a:rPr>
              <a:t>certo degne </a:t>
            </a:r>
            <a:r>
              <a:rPr lang="it-IT" dirty="0">
                <a:latin typeface="Times New Roman"/>
                <a:ea typeface="Calibri"/>
                <a:cs typeface="Times New Roman"/>
              </a:rPr>
              <a:t>di tutela, ma nel rispetto di ragionevolezza e proporzionalità”.</a:t>
            </a:r>
            <a:endParaRPr lang="it-IT" dirty="0">
              <a:ea typeface="Calibri"/>
              <a:cs typeface="Times New Roman"/>
            </a:endParaRPr>
          </a:p>
          <a:p>
            <a:pPr marL="0" indent="0">
              <a:lnSpc>
                <a:spcPct val="170000"/>
              </a:lnSpc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49119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04664"/>
            <a:ext cx="7704856" cy="6126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4307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it-IT" b="1" dirty="0">
                <a:latin typeface="Times New Roman"/>
                <a:ea typeface="Calibri"/>
                <a:cs typeface="Times New Roman"/>
              </a:rPr>
              <a:t>Il cittadino UE ha diritto di voto?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/>
                <a:ea typeface="Calibri"/>
                <a:cs typeface="Times New Roman"/>
              </a:rPr>
              <a:t>Sì ed anche di eleggibilità alle elezioni comunali nello Stato membro in cui risiede, alle </a:t>
            </a:r>
            <a:r>
              <a:rPr lang="it-IT" dirty="0" smtClean="0">
                <a:latin typeface="Times New Roman"/>
                <a:ea typeface="Calibri"/>
                <a:cs typeface="Times New Roman"/>
              </a:rPr>
              <a:t>stesse condizioni </a:t>
            </a:r>
            <a:r>
              <a:rPr lang="it-IT" dirty="0">
                <a:latin typeface="Times New Roman"/>
                <a:ea typeface="Calibri"/>
                <a:cs typeface="Times New Roman"/>
              </a:rPr>
              <a:t>dei cittadini di tale Stato. Inoltre ha diritto di voto e di eleggibilità alle elezioni </a:t>
            </a:r>
            <a:r>
              <a:rPr lang="it-IT" dirty="0" smtClean="0">
                <a:latin typeface="Times New Roman"/>
                <a:ea typeface="Calibri"/>
                <a:cs typeface="Times New Roman"/>
              </a:rPr>
              <a:t>del Parlamento </a:t>
            </a:r>
            <a:r>
              <a:rPr lang="it-IT" dirty="0">
                <a:latin typeface="Times New Roman"/>
                <a:ea typeface="Calibri"/>
                <a:cs typeface="Times New Roman"/>
              </a:rPr>
              <a:t>europeo nello Stato membro in cui risiede, alle stesse condizioni dei cittadini di tale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/>
                <a:ea typeface="Calibri"/>
                <a:cs typeface="Times New Roman"/>
              </a:rPr>
              <a:t>Stato.</a:t>
            </a:r>
            <a:endParaRPr lang="it-IT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73024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it-IT" b="1" dirty="0">
                <a:latin typeface="Times New Roman"/>
                <a:ea typeface="Calibri"/>
                <a:cs typeface="Times New Roman"/>
              </a:rPr>
              <a:t>All’estero conta essere cittadini UE?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/>
                <a:ea typeface="Calibri"/>
                <a:cs typeface="Times New Roman"/>
              </a:rPr>
              <a:t>Sicuramente sì in quanto tale cittadinanza, sebbene unica nel suo genere in quanto derivata </a:t>
            </a:r>
            <a:r>
              <a:rPr lang="it-IT" dirty="0" smtClean="0">
                <a:latin typeface="Times New Roman"/>
                <a:ea typeface="Calibri"/>
                <a:cs typeface="Times New Roman"/>
              </a:rPr>
              <a:t>da un’organizzazione </a:t>
            </a:r>
            <a:r>
              <a:rPr lang="it-IT" dirty="0">
                <a:latin typeface="Times New Roman"/>
                <a:ea typeface="Calibri"/>
                <a:cs typeface="Times New Roman"/>
              </a:rPr>
              <a:t>internazionale e non direttamente da uno Stato, è riconosciuta dagli Stati terzi</a:t>
            </a:r>
            <a:r>
              <a:rPr lang="it-IT" dirty="0" smtClean="0">
                <a:latin typeface="Times New Roman"/>
                <a:ea typeface="Calibri"/>
                <a:cs typeface="Times New Roman"/>
              </a:rPr>
              <a:t>, quelli </a:t>
            </a:r>
            <a:r>
              <a:rPr lang="it-IT" dirty="0">
                <a:latin typeface="Times New Roman"/>
                <a:ea typeface="Calibri"/>
                <a:cs typeface="Times New Roman"/>
              </a:rPr>
              <a:t>cioè non membri dell’UE. </a:t>
            </a:r>
            <a:endParaRPr lang="it-IT" dirty="0" smtClean="0">
              <a:latin typeface="Times New Roman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dirty="0" smtClean="0">
                <a:latin typeface="Times New Roman"/>
                <a:ea typeface="Calibri"/>
                <a:cs typeface="Times New Roman"/>
              </a:rPr>
              <a:t>Questo </a:t>
            </a:r>
            <a:r>
              <a:rPr lang="it-IT" dirty="0">
                <a:latin typeface="Times New Roman"/>
                <a:ea typeface="Calibri"/>
                <a:cs typeface="Times New Roman"/>
              </a:rPr>
              <a:t>comporta che ogni cittadino dell’Unione ha diritto, </a:t>
            </a:r>
            <a:r>
              <a:rPr lang="it-IT" dirty="0" smtClean="0">
                <a:latin typeface="Times New Roman"/>
                <a:ea typeface="Calibri"/>
                <a:cs typeface="Times New Roman"/>
              </a:rPr>
              <a:t>nel territorio </a:t>
            </a:r>
            <a:r>
              <a:rPr lang="it-IT" dirty="0">
                <a:latin typeface="Times New Roman"/>
                <a:ea typeface="Calibri"/>
                <a:cs typeface="Times New Roman"/>
              </a:rPr>
              <a:t>di un Paese terzo nel quale lo Stato membro di cui ha la cittadinanza non ha </a:t>
            </a:r>
            <a:r>
              <a:rPr lang="it-IT" dirty="0" smtClean="0">
                <a:latin typeface="Times New Roman"/>
                <a:ea typeface="Calibri"/>
                <a:cs typeface="Times New Roman"/>
              </a:rPr>
              <a:t>né un’ambasciata </a:t>
            </a:r>
            <a:r>
              <a:rPr lang="it-IT" dirty="0">
                <a:latin typeface="Times New Roman"/>
                <a:ea typeface="Calibri"/>
                <a:cs typeface="Times New Roman"/>
              </a:rPr>
              <a:t>né un consolato, alla tutela diplomatica e consolare di qualsiasi altro Stato </a:t>
            </a:r>
            <a:r>
              <a:rPr lang="it-IT" dirty="0" smtClean="0">
                <a:latin typeface="Times New Roman"/>
                <a:ea typeface="Calibri"/>
                <a:cs typeface="Times New Roman"/>
              </a:rPr>
              <a:t>membro </a:t>
            </a:r>
            <a:r>
              <a:rPr lang="it-IT" dirty="0" smtClean="0">
                <a:latin typeface="Times New Roman"/>
                <a:ea typeface="Calibri"/>
              </a:rPr>
              <a:t>dell’UE</a:t>
            </a:r>
            <a:r>
              <a:rPr lang="it-IT" dirty="0">
                <a:latin typeface="Times New Roman"/>
                <a:ea typeface="Calibri"/>
              </a:rPr>
              <a:t>, alle stesse condizioni dei cittadini di tale Stato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1072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256584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170000"/>
              </a:lnSpc>
              <a:spcAft>
                <a:spcPts val="0"/>
              </a:spcAft>
              <a:buNone/>
            </a:pPr>
            <a:endParaRPr lang="it-IT" b="1" dirty="0" smtClean="0">
              <a:latin typeface="Times New Roman"/>
              <a:ea typeface="Calibri"/>
              <a:cs typeface="Times New Roman"/>
            </a:endParaRPr>
          </a:p>
          <a:p>
            <a:pPr marL="0" indent="0" algn="ctr">
              <a:lnSpc>
                <a:spcPct val="170000"/>
              </a:lnSpc>
              <a:spcAft>
                <a:spcPts val="0"/>
              </a:spcAft>
              <a:buNone/>
            </a:pPr>
            <a:r>
              <a:rPr lang="it-IT" b="1" dirty="0" smtClean="0">
                <a:latin typeface="Times New Roman"/>
                <a:ea typeface="Calibri"/>
                <a:cs typeface="Times New Roman"/>
              </a:rPr>
              <a:t>L’UE </a:t>
            </a:r>
            <a:r>
              <a:rPr lang="it-IT" b="1" dirty="0">
                <a:latin typeface="Times New Roman"/>
                <a:ea typeface="Calibri"/>
                <a:cs typeface="Times New Roman"/>
              </a:rPr>
              <a:t>deve garantire al cittadino una buona amministrazione? </a:t>
            </a:r>
            <a:endParaRPr lang="it-IT" b="1" dirty="0" smtClean="0">
              <a:latin typeface="Times New Roman"/>
              <a:ea typeface="Calibri"/>
              <a:cs typeface="Times New Roman"/>
            </a:endParaRPr>
          </a:p>
          <a:p>
            <a:pPr marL="0" indent="0" algn="ctr">
              <a:lnSpc>
                <a:spcPct val="170000"/>
              </a:lnSpc>
              <a:spcAft>
                <a:spcPts val="0"/>
              </a:spcAft>
              <a:buNone/>
            </a:pPr>
            <a:r>
              <a:rPr lang="it-IT" b="1" dirty="0" smtClean="0">
                <a:latin typeface="Times New Roman"/>
                <a:ea typeface="Calibri"/>
                <a:cs typeface="Times New Roman"/>
              </a:rPr>
              <a:t>E </a:t>
            </a:r>
            <a:r>
              <a:rPr lang="it-IT" b="1" dirty="0">
                <a:latin typeface="Times New Roman"/>
                <a:ea typeface="Calibri"/>
                <a:cs typeface="Times New Roman"/>
              </a:rPr>
              <a:t>il diritto d’accesso </a:t>
            </a:r>
            <a:r>
              <a:rPr lang="it-IT" b="1" dirty="0" smtClean="0">
                <a:latin typeface="Times New Roman"/>
                <a:ea typeface="Calibri"/>
                <a:cs typeface="Times New Roman"/>
              </a:rPr>
              <a:t>ai documenti</a:t>
            </a:r>
            <a:r>
              <a:rPr lang="it-IT" b="1" dirty="0">
                <a:latin typeface="Times New Roman"/>
                <a:ea typeface="Calibri"/>
                <a:cs typeface="Times New Roman"/>
              </a:rPr>
              <a:t>?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170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/>
                <a:ea typeface="Calibri"/>
                <a:cs typeface="Times New Roman"/>
              </a:rPr>
              <a:t>Le istituzioni dell’Unione sono tenute, nei loro comportamenti, a garantire il diritto ad una buona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170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/>
                <a:ea typeface="Calibri"/>
                <a:cs typeface="Times New Roman"/>
              </a:rPr>
              <a:t>amministrazione al cittadino e se ciò non avviene il cittadino ha diritto al risarcimento da parte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170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/>
                <a:ea typeface="Calibri"/>
                <a:cs typeface="Times New Roman"/>
              </a:rPr>
              <a:t>dell’Unione dei danni cagionati dalle sue istituzioni o dai suoi agenti. In particolare ogni individuo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170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/>
                <a:ea typeface="Calibri"/>
                <a:cs typeface="Times New Roman"/>
              </a:rPr>
              <a:t>ha diritto a che le questioni che lo riguardano siano trattate in modo imparziale, equo ed entro un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170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/>
                <a:ea typeface="Calibri"/>
                <a:cs typeface="Times New Roman"/>
              </a:rPr>
              <a:t>termine ragionevole di tempo, ed essere ascoltato prima che nei suoi confronti vengano adottati dei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170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/>
                <a:ea typeface="Calibri"/>
                <a:cs typeface="Times New Roman"/>
              </a:rPr>
              <a:t>provvedimenti, ad accedere ai fascicoli che lo riguardano, all’obbligo da parte dell’amministrazione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170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/>
                <a:ea typeface="Calibri"/>
                <a:cs typeface="Times New Roman"/>
              </a:rPr>
              <a:t>UE di motivare la decisioni assunte.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170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/>
                <a:ea typeface="Calibri"/>
                <a:cs typeface="Times New Roman"/>
              </a:rPr>
              <a:t>Anche il diritto d’accesso ai documenti delle istituzioni, degli organi e delle agenzie UE è garantito</a:t>
            </a:r>
            <a:endParaRPr lang="it-IT" dirty="0">
              <a:ea typeface="Calibri"/>
              <a:cs typeface="Times New Roman"/>
            </a:endParaRPr>
          </a:p>
          <a:p>
            <a:pPr marL="0" indent="0" algn="just">
              <a:lnSpc>
                <a:spcPct val="170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/>
                <a:ea typeface="Calibri"/>
                <a:cs typeface="Times New Roman"/>
              </a:rPr>
              <a:t>al cittadino o a qualsiasi persona fisica o giuridica che risieda o abbia sede in un Paese UE.</a:t>
            </a:r>
            <a:endParaRPr lang="it-IT" dirty="0">
              <a:ea typeface="Calibri"/>
              <a:cs typeface="Times New Roman"/>
            </a:endParaRPr>
          </a:p>
          <a:p>
            <a:pPr marL="0" indent="0">
              <a:lnSpc>
                <a:spcPct val="170000"/>
              </a:lnSpc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746279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1797</Words>
  <Application>Microsoft Office PowerPoint</Application>
  <PresentationFormat>Presentazione su schermo (4:3)</PresentationFormat>
  <Paragraphs>94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Tema di Office</vt:lpstr>
      <vt:lpstr>ESSERE  CITTADINI EUROPEI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ESSERE  CITTADINI EUROPEI</dc:title>
  <dc:creator>Sandra</dc:creator>
  <cp:lastModifiedBy>Sandra Girolametti</cp:lastModifiedBy>
  <cp:revision>9</cp:revision>
  <dcterms:created xsi:type="dcterms:W3CDTF">2019-04-08T16:24:30Z</dcterms:created>
  <dcterms:modified xsi:type="dcterms:W3CDTF">2019-04-08T17:31:30Z</dcterms:modified>
</cp:coreProperties>
</file>