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0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9600" dirty="0" smtClean="0"/>
              <a:t>LA CITTADINANZA ITALIANA</a:t>
            </a:r>
            <a:endParaRPr lang="it-IT" sz="9600" dirty="0"/>
          </a:p>
        </p:txBody>
      </p:sp>
    </p:spTree>
    <p:extLst>
      <p:ext uri="{BB962C8B-B14F-4D97-AF65-F5344CB8AC3E}">
        <p14:creationId xmlns:p14="http://schemas.microsoft.com/office/powerpoint/2010/main" val="1783765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29" y="260648"/>
            <a:ext cx="8784976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5026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5000" b="1" dirty="0" smtClean="0">
                <a:latin typeface="Times New Roman"/>
                <a:ea typeface="Calibri"/>
                <a:cs typeface="Times New Roman"/>
              </a:rPr>
              <a:t>Diritti </a:t>
            </a:r>
            <a:r>
              <a:rPr lang="it-IT" sz="5000" b="1" dirty="0">
                <a:latin typeface="Times New Roman"/>
                <a:ea typeface="Calibri"/>
                <a:cs typeface="Times New Roman"/>
              </a:rPr>
              <a:t>e doveri dello straniero</a:t>
            </a:r>
            <a:endParaRPr lang="it-IT" sz="50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3500" b="1" dirty="0">
                <a:latin typeface="Times New Roman"/>
                <a:ea typeface="Calibri"/>
                <a:cs typeface="Times New Roman"/>
              </a:rPr>
              <a:t> </a:t>
            </a:r>
            <a:endParaRPr lang="it-IT" sz="35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it-IT" sz="3500" dirty="0" smtClean="0"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3500" dirty="0" smtClean="0">
                <a:latin typeface="Times New Roman"/>
                <a:ea typeface="Calibri"/>
                <a:cs typeface="Times New Roman"/>
              </a:rPr>
              <a:t>Tutti </a:t>
            </a:r>
            <a:r>
              <a:rPr lang="it-IT" sz="3500" dirty="0">
                <a:latin typeface="Times New Roman"/>
                <a:ea typeface="Calibri"/>
                <a:cs typeface="Times New Roman"/>
              </a:rPr>
              <a:t>i cittadini stranieri che intendono recarsi in Italia godono, secondo l’art. 2 del Testo Unico sull’Immigrazione, degli stessi diritti fondamentali dei cittadini italiani e, proprio come questi ultimi, devono adempiere ai propri doveri.</a:t>
            </a:r>
            <a:endParaRPr lang="it-IT" sz="35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3500" dirty="0">
                <a:latin typeface="Times New Roman"/>
                <a:ea typeface="Calibri"/>
                <a:cs typeface="Times New Roman"/>
              </a:rPr>
              <a:t> </a:t>
            </a:r>
            <a:endParaRPr lang="it-IT" sz="35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3500" dirty="0">
                <a:latin typeface="Times New Roman"/>
                <a:ea typeface="Calibri"/>
                <a:cs typeface="Times New Roman"/>
              </a:rPr>
              <a:t>A chiunque, purché sia in possesso dei requisiti previsti dalla legge, è consentito vivere in Italia e/o diventare cittadino italiano a tutti gli effetti ma, per farlo, bisogna conoscere i diritti e i doveri da rispettare.</a:t>
            </a:r>
            <a:endParaRPr lang="it-IT" sz="35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3500" dirty="0">
                <a:latin typeface="Times New Roman"/>
                <a:ea typeface="Calibri"/>
                <a:cs typeface="Times New Roman"/>
              </a:rPr>
              <a:t>Secondo il dettato dell’art. 1, della Costituzione Italiana: “L’Italia è una Repubblica democratica fondata sul lavoro”.</a:t>
            </a:r>
            <a:endParaRPr lang="it-IT" sz="35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3500" dirty="0">
                <a:latin typeface="Times New Roman"/>
                <a:ea typeface="Calibri"/>
                <a:cs typeface="Times New Roman"/>
              </a:rPr>
              <a:t> </a:t>
            </a:r>
            <a:endParaRPr lang="it-IT" sz="35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3500" dirty="0">
                <a:latin typeface="Times New Roman"/>
                <a:ea typeface="Calibri"/>
                <a:cs typeface="Times New Roman"/>
              </a:rPr>
              <a:t>È anche nel rispetto di tale articolo che gli stranieri regolarmente soggiornanti in Italia hanno, come tutti i cittadini italiani, diritto ad un compenso adeguato per il lavoro svolto, al versamento dei contributi per la sanità e la previdenza e alla garanzia del sostentamento nei casi di malattia o infortunio.</a:t>
            </a:r>
            <a:endParaRPr lang="it-IT" sz="35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3500" dirty="0">
                <a:latin typeface="Times New Roman"/>
                <a:ea typeface="Calibri"/>
                <a:cs typeface="Times New Roman"/>
              </a:rPr>
              <a:t> </a:t>
            </a:r>
            <a:endParaRPr lang="it-IT" sz="35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3500" dirty="0">
                <a:latin typeface="Times New Roman"/>
                <a:ea typeface="Calibri"/>
                <a:cs typeface="Times New Roman"/>
              </a:rPr>
              <a:t>Inoltre, se lo straniero dovesse essere vittima di discriminazioni o sfruttamento sul luogo di lavoro, ha il diritto di rivolgersi alle autorità pubbliche o alle organizzazioni sindacali, per vedere rispettati i propri diritti.</a:t>
            </a:r>
            <a:endParaRPr lang="it-IT" sz="35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3500" dirty="0">
                <a:latin typeface="Times New Roman"/>
                <a:ea typeface="Calibri"/>
                <a:cs typeface="Times New Roman"/>
              </a:rPr>
              <a:t> </a:t>
            </a:r>
            <a:endParaRPr lang="it-IT" sz="35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3500" dirty="0">
                <a:latin typeface="Times New Roman"/>
                <a:ea typeface="Calibri"/>
                <a:cs typeface="Times New Roman"/>
              </a:rPr>
              <a:t>Tutti i cittadini stranieri, proprio come gli italiani, hanno il diritto di essere curati nelle strutture pubbliche: l’art. 9, della Carta dei Valori della Cittadinanza e dell’Immigrazione recita: “I trattamenti sanitari sono effettuati nel rispetto della volontà della persona, della sua dignità e tenendo conto della sensibilità di ciascuno. È punita ogni mutilazione del corpo, non dovuta a esigenze mediche, da chiunque provocata.”</a:t>
            </a:r>
            <a:endParaRPr lang="it-IT" sz="35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3500" dirty="0">
                <a:latin typeface="Times New Roman"/>
                <a:ea typeface="Calibri"/>
                <a:cs typeface="Times New Roman"/>
              </a:rPr>
              <a:t> </a:t>
            </a:r>
            <a:endParaRPr lang="it-IT" sz="35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4230086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/>
          </a:bodyPr>
          <a:lstStyle/>
          <a:p>
            <a:pPr algn="ctr"/>
            <a:endParaRPr lang="it-IT" sz="1400" b="1" dirty="0" smtClean="0">
              <a:latin typeface="TimesNewRomanPS-BoldMT"/>
            </a:endParaRPr>
          </a:p>
          <a:p>
            <a:pPr algn="ctr"/>
            <a:endParaRPr lang="it-IT" sz="1400" b="1" dirty="0">
              <a:latin typeface="TimesNewRomanPS-BoldMT"/>
            </a:endParaRPr>
          </a:p>
          <a:p>
            <a:pPr marL="0" indent="0" algn="ctr">
              <a:buNone/>
            </a:pPr>
            <a:r>
              <a:rPr lang="it-IT" sz="2000" b="1" dirty="0" smtClean="0">
                <a:latin typeface="TimesNewRomanPS-BoldMT"/>
              </a:rPr>
              <a:t> </a:t>
            </a:r>
            <a:r>
              <a:rPr lang="it-IT" sz="2000" b="1" dirty="0">
                <a:latin typeface="TimesNewRomanPS-BoldMT"/>
              </a:rPr>
              <a:t>Che differenza c’è tra migranti economici, richiedenti asilo e richiedenti protezione umanitaria?</a:t>
            </a:r>
          </a:p>
          <a:p>
            <a:pPr marL="0" indent="0">
              <a:buNone/>
            </a:pPr>
            <a:endParaRPr lang="it-IT" sz="1400" dirty="0" smtClean="0">
              <a:latin typeface="TimesNewRomanPSMT"/>
            </a:endParaRPr>
          </a:p>
          <a:p>
            <a:pPr marL="0" indent="0">
              <a:buNone/>
            </a:pPr>
            <a:endParaRPr lang="it-IT" sz="1400" dirty="0">
              <a:latin typeface="TimesNewRomanPSMT"/>
            </a:endParaRPr>
          </a:p>
          <a:p>
            <a:pPr marL="0" indent="0" algn="just">
              <a:buNone/>
            </a:pPr>
            <a:endParaRPr lang="it-IT" sz="1400" dirty="0" smtClean="0">
              <a:latin typeface="TimesNewRomanPSMT"/>
            </a:endParaRPr>
          </a:p>
          <a:p>
            <a:pPr marL="0" indent="0" algn="just">
              <a:buNone/>
            </a:pPr>
            <a:r>
              <a:rPr lang="it-IT" sz="1800" dirty="0" smtClean="0">
                <a:latin typeface="TimesNewRomanPSMT"/>
              </a:rPr>
              <a:t>I </a:t>
            </a:r>
            <a:r>
              <a:rPr lang="it-IT" sz="1800" b="1" dirty="0">
                <a:latin typeface="TimesNewRomanPSMT"/>
              </a:rPr>
              <a:t>migranti economici </a:t>
            </a:r>
            <a:r>
              <a:rPr lang="it-IT" sz="1800" dirty="0">
                <a:latin typeface="TimesNewRomanPSMT"/>
              </a:rPr>
              <a:t>sono coloro che fuggono da una grave condizione di miseria e lasciano il </a:t>
            </a:r>
            <a:r>
              <a:rPr lang="it-IT" sz="1800" dirty="0" smtClean="0">
                <a:latin typeface="TimesNewRomanPSMT"/>
              </a:rPr>
              <a:t>proprio paese </a:t>
            </a:r>
            <a:r>
              <a:rPr lang="it-IT" sz="1800" dirty="0">
                <a:latin typeface="TimesNewRomanPSMT"/>
              </a:rPr>
              <a:t>per cercare fortuna in un paese più ricco. Si tratta di un fenomeno in forte crescita, </a:t>
            </a:r>
            <a:r>
              <a:rPr lang="it-IT" sz="1800" dirty="0" smtClean="0">
                <a:latin typeface="TimesNewRomanPSMT"/>
              </a:rPr>
              <a:t>destinato ad </a:t>
            </a:r>
            <a:r>
              <a:rPr lang="it-IT" sz="1800" dirty="0">
                <a:latin typeface="TimesNewRomanPSMT"/>
              </a:rPr>
              <a:t>aumentare ulteriormente</a:t>
            </a:r>
            <a:r>
              <a:rPr lang="it-IT" sz="1800" dirty="0" smtClean="0">
                <a:latin typeface="TimesNewRomanPSMT"/>
              </a:rPr>
              <a:t>.</a:t>
            </a:r>
          </a:p>
          <a:p>
            <a:pPr marL="0" indent="0" algn="just">
              <a:buNone/>
            </a:pPr>
            <a:r>
              <a:rPr lang="it-IT" sz="1800" dirty="0" smtClean="0">
                <a:latin typeface="TimesNewRomanPSMT"/>
              </a:rPr>
              <a:t> </a:t>
            </a:r>
            <a:r>
              <a:rPr lang="it-IT" sz="1800" dirty="0">
                <a:latin typeface="TimesNewRomanPSMT"/>
              </a:rPr>
              <a:t>I migranti economici non vanno confusi con i </a:t>
            </a:r>
            <a:r>
              <a:rPr lang="it-IT" sz="1800" b="1" dirty="0">
                <a:latin typeface="TimesNewRomanPSMT"/>
              </a:rPr>
              <a:t>richiedenti asilo</a:t>
            </a:r>
            <a:r>
              <a:rPr lang="it-IT" sz="1800" dirty="0" smtClean="0">
                <a:latin typeface="TimesNewRomanPSMT"/>
              </a:rPr>
              <a:t>, che </a:t>
            </a:r>
            <a:r>
              <a:rPr lang="it-IT" sz="1800" dirty="0">
                <a:latin typeface="TimesNewRomanPSMT"/>
              </a:rPr>
              <a:t>sfuggono invece da persecuzioni politiche, religiose, razziali, etniche ecc. e sono </a:t>
            </a:r>
            <a:r>
              <a:rPr lang="it-IT" sz="1800" dirty="0" smtClean="0">
                <a:latin typeface="TimesNewRomanPSMT"/>
              </a:rPr>
              <a:t>necessariamente accolti </a:t>
            </a:r>
            <a:r>
              <a:rPr lang="it-IT" sz="1800" dirty="0">
                <a:latin typeface="TimesNewRomanPSMT"/>
              </a:rPr>
              <a:t>in forza dell’articolo 10 della Costituzione</a:t>
            </a:r>
            <a:r>
              <a:rPr lang="it-IT" sz="1800" dirty="0" smtClean="0">
                <a:latin typeface="TimesNewRomanPSMT"/>
              </a:rPr>
              <a:t>.</a:t>
            </a:r>
          </a:p>
          <a:p>
            <a:pPr marL="0" indent="0" algn="just">
              <a:buNone/>
            </a:pPr>
            <a:r>
              <a:rPr lang="it-IT" sz="1800" dirty="0" smtClean="0">
                <a:latin typeface="TimesNewRomanPSMT"/>
              </a:rPr>
              <a:t>I </a:t>
            </a:r>
            <a:r>
              <a:rPr lang="it-IT" sz="1800" dirty="0">
                <a:latin typeface="TimesNewRomanPSMT"/>
              </a:rPr>
              <a:t>migranti economici non vanno </a:t>
            </a:r>
            <a:r>
              <a:rPr lang="it-IT" sz="1800" dirty="0" smtClean="0">
                <a:latin typeface="TimesNewRomanPSMT"/>
              </a:rPr>
              <a:t>inoltre confusi </a:t>
            </a:r>
            <a:r>
              <a:rPr lang="it-IT" sz="1800" dirty="0">
                <a:latin typeface="TimesNewRomanPSMT"/>
              </a:rPr>
              <a:t>con i </a:t>
            </a:r>
            <a:r>
              <a:rPr lang="it-IT" sz="1800" b="1" dirty="0">
                <a:latin typeface="TimesNewRomanPSMT"/>
              </a:rPr>
              <a:t>richiedenti protezione umanitaria</a:t>
            </a:r>
            <a:r>
              <a:rPr lang="it-IT" sz="1800" dirty="0">
                <a:latin typeface="TimesNewRomanPSMT"/>
              </a:rPr>
              <a:t>, previsti dal Testo unico sull’immigrazione (</a:t>
            </a:r>
            <a:r>
              <a:rPr lang="it-IT" sz="1800" dirty="0" smtClean="0">
                <a:latin typeface="TimesNewRomanPSMT"/>
              </a:rPr>
              <a:t>d.lgs.286/1998</a:t>
            </a:r>
            <a:r>
              <a:rPr lang="it-IT" sz="1800" dirty="0">
                <a:latin typeface="TimesNewRomanPSMT"/>
              </a:rPr>
              <a:t>): in questo caso viene riconosciuto uno speciale permesso di soggiorno ai cittadini </a:t>
            </a:r>
            <a:r>
              <a:rPr lang="it-IT" sz="1800" dirty="0" smtClean="0">
                <a:latin typeface="TimesNewRomanPSMT"/>
              </a:rPr>
              <a:t>stranieri che </a:t>
            </a:r>
            <a:r>
              <a:rPr lang="it-IT" sz="1800" dirty="0">
                <a:latin typeface="TimesNewRomanPSMT"/>
              </a:rPr>
              <a:t>presentano seri motivi di carattere umanitario oppure alle persone che fuggono da </a:t>
            </a:r>
            <a:r>
              <a:rPr lang="it-IT" sz="1800" dirty="0" smtClean="0">
                <a:latin typeface="TimesNewRomanPSMT"/>
              </a:rPr>
              <a:t>emergenze come </a:t>
            </a:r>
            <a:r>
              <a:rPr lang="it-IT" sz="1800" dirty="0">
                <a:latin typeface="TimesNewRomanPSMT"/>
              </a:rPr>
              <a:t>conflitti, disastri naturali o altri eventi di particolare </a:t>
            </a:r>
            <a:r>
              <a:rPr lang="it-IT" sz="1800" dirty="0" smtClean="0">
                <a:latin typeface="TimesNewRomanPSMT"/>
              </a:rPr>
              <a:t>gravità.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3806365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1900" b="1" dirty="0">
                <a:latin typeface="TimesNewRomanPS-BoldMT"/>
              </a:rPr>
              <a:t>Che cosa prevede la normativa italiana sull’immigrazione?</a:t>
            </a:r>
          </a:p>
          <a:p>
            <a:pPr algn="just"/>
            <a:endParaRPr lang="it-IT" sz="1900" dirty="0" smtClean="0">
              <a:latin typeface="TimesNewRomanPSMT"/>
            </a:endParaRPr>
          </a:p>
          <a:p>
            <a:pPr algn="just"/>
            <a:endParaRPr lang="it-IT" sz="1400" dirty="0">
              <a:latin typeface="TimesNewRomanPSMT"/>
            </a:endParaRPr>
          </a:p>
          <a:p>
            <a:pPr marL="0" indent="0" algn="just">
              <a:buNone/>
            </a:pPr>
            <a:r>
              <a:rPr lang="it-IT" sz="1400" dirty="0" smtClean="0">
                <a:latin typeface="TimesNewRomanPSMT"/>
              </a:rPr>
              <a:t>Il </a:t>
            </a:r>
            <a:r>
              <a:rPr lang="it-IT" sz="1400" dirty="0">
                <a:latin typeface="TimesNewRomanPSMT"/>
              </a:rPr>
              <a:t>fenomeno della migrazione economica in Italia è regolato dalla cosiddetta </a:t>
            </a:r>
            <a:r>
              <a:rPr lang="it-IT" sz="1400" b="1" dirty="0">
                <a:latin typeface="TimesNewRomanPSMT"/>
              </a:rPr>
              <a:t>legge Bossi-Fini (</a:t>
            </a:r>
            <a:r>
              <a:rPr lang="it-IT" sz="1400" b="1" dirty="0" smtClean="0">
                <a:latin typeface="TimesNewRomanPSMT"/>
              </a:rPr>
              <a:t>l.189/2002</a:t>
            </a:r>
            <a:r>
              <a:rPr lang="it-IT" sz="1400" dirty="0">
                <a:latin typeface="TimesNewRomanPSMT"/>
              </a:rPr>
              <a:t>, </a:t>
            </a:r>
            <a:r>
              <a:rPr lang="it-IT" sz="1400" b="1" dirty="0">
                <a:latin typeface="TimesNewRomanPSMT"/>
              </a:rPr>
              <a:t>contenuta nel Testo unico sull’immigrazione</a:t>
            </a:r>
            <a:r>
              <a:rPr lang="it-IT" sz="1400" dirty="0">
                <a:latin typeface="TimesNewRomanPSMT"/>
              </a:rPr>
              <a:t>), secondo la quale lo straniero non </a:t>
            </a:r>
            <a:r>
              <a:rPr lang="it-IT" sz="1400" dirty="0" smtClean="0">
                <a:latin typeface="TimesNewRomanPSMT"/>
              </a:rPr>
              <a:t>appartenente a </a:t>
            </a:r>
            <a:r>
              <a:rPr lang="it-IT" sz="1400" dirty="0">
                <a:latin typeface="TimesNewRomanPSMT"/>
              </a:rPr>
              <a:t>uno dei paesi membri dell’Unione europea che vuole entrare o rimanere in Italia deve </a:t>
            </a:r>
            <a:r>
              <a:rPr lang="it-IT" sz="1400" dirty="0" smtClean="0">
                <a:latin typeface="TimesNewRomanPSMT"/>
              </a:rPr>
              <a:t>procurarsi un </a:t>
            </a:r>
            <a:r>
              <a:rPr lang="it-IT" sz="1400" dirty="0">
                <a:latin typeface="TimesNewRomanPSMT"/>
              </a:rPr>
              <a:t>apposito permesso di soggiorno, valido due o tre anni e rinnovabile se sussistono i </a:t>
            </a:r>
            <a:r>
              <a:rPr lang="it-IT" sz="1400" dirty="0" smtClean="0">
                <a:latin typeface="TimesNewRomanPSMT"/>
              </a:rPr>
              <a:t>presupposti</a:t>
            </a:r>
            <a:r>
              <a:rPr lang="it-IT" sz="1400" dirty="0">
                <a:latin typeface="TimesNewRomanPSMT"/>
              </a:rPr>
              <a:t>. </a:t>
            </a:r>
            <a:endParaRPr lang="it-IT" sz="1400" dirty="0" smtClean="0">
              <a:latin typeface="TimesNewRomanPSMT"/>
            </a:endParaRPr>
          </a:p>
          <a:p>
            <a:pPr marL="0" indent="0" algn="just">
              <a:buNone/>
            </a:pPr>
            <a:r>
              <a:rPr lang="it-IT" sz="1400" dirty="0" smtClean="0">
                <a:latin typeface="TimesNewRomanPSMT"/>
              </a:rPr>
              <a:t>Per </a:t>
            </a:r>
            <a:r>
              <a:rPr lang="it-IT" sz="1400" dirty="0">
                <a:latin typeface="TimesNewRomanPSMT"/>
              </a:rPr>
              <a:t>ottenere il permesso di soggiorno occorre dimostrare di avere un reddito con cui mantenersi.</a:t>
            </a:r>
          </a:p>
          <a:p>
            <a:pPr marL="0" indent="0" algn="just">
              <a:buNone/>
            </a:pPr>
            <a:r>
              <a:rPr lang="it-IT" sz="1400" dirty="0">
                <a:latin typeface="TimesNewRomanPSMT"/>
              </a:rPr>
              <a:t>In sostanza, chi vuole venire a lavorare in Italia deve avere già un lavoro in Italia e il </a:t>
            </a:r>
            <a:r>
              <a:rPr lang="it-IT" sz="1400" dirty="0" smtClean="0">
                <a:latin typeface="TimesNewRomanPSMT"/>
              </a:rPr>
              <a:t>datore di </a:t>
            </a:r>
            <a:r>
              <a:rPr lang="it-IT" sz="1400" dirty="0">
                <a:latin typeface="TimesNewRomanPSMT"/>
              </a:rPr>
              <a:t>lavoro deve rilasciare un’apposita dichiarazione in tal senso. Chi viene trovato senza permesso </a:t>
            </a:r>
            <a:r>
              <a:rPr lang="it-IT" sz="1400" dirty="0" smtClean="0">
                <a:latin typeface="TimesNewRomanPSMT"/>
              </a:rPr>
              <a:t>di soggiorno </a:t>
            </a:r>
            <a:r>
              <a:rPr lang="it-IT" sz="1400" dirty="0">
                <a:latin typeface="TimesNewRomanPSMT"/>
              </a:rPr>
              <a:t>viene espulso immediatamente ed è previsto il carcere per chi rientra senza permesso.</a:t>
            </a:r>
          </a:p>
          <a:p>
            <a:pPr marL="0" indent="0" algn="just">
              <a:buNone/>
            </a:pPr>
            <a:r>
              <a:rPr lang="it-IT" sz="1400" dirty="0">
                <a:latin typeface="TimesNewRomanPSMT"/>
              </a:rPr>
              <a:t>La crisi economica degli ultimi anni e la perdita di molti posti di lavoro ha fatto sì che molti permessi</a:t>
            </a:r>
          </a:p>
          <a:p>
            <a:pPr marL="0" indent="0" algn="just">
              <a:buNone/>
            </a:pPr>
            <a:r>
              <a:rPr lang="it-IT" sz="1400" dirty="0">
                <a:latin typeface="TimesNewRomanPSMT"/>
              </a:rPr>
              <a:t>non potessero essere rinnovati. Ciò ha generato situazioni di irregolarità diffusa e di </a:t>
            </a:r>
            <a:r>
              <a:rPr lang="it-IT" sz="1400" dirty="0" smtClean="0">
                <a:latin typeface="TimesNewRomanPSMT"/>
              </a:rPr>
              <a:t>disagio sociale</a:t>
            </a:r>
            <a:r>
              <a:rPr lang="it-IT" sz="1400" dirty="0">
                <a:latin typeface="TimesNewRomanPSMT"/>
              </a:rPr>
              <a:t>: molti irregolari sono finiti nella clandestinità e a svolgere lavoro nero, se non anche </a:t>
            </a:r>
            <a:r>
              <a:rPr lang="it-IT" sz="1400" dirty="0" smtClean="0">
                <a:latin typeface="TimesNewRomanPSMT"/>
              </a:rPr>
              <a:t>attività illecite</a:t>
            </a:r>
            <a:r>
              <a:rPr lang="it-IT" sz="1400" dirty="0">
                <a:latin typeface="TimesNewRomanPSMT"/>
              </a:rPr>
              <a:t>.</a:t>
            </a:r>
          </a:p>
          <a:p>
            <a:pPr marL="0" indent="0" algn="just">
              <a:buNone/>
            </a:pPr>
            <a:r>
              <a:rPr lang="it-IT" sz="1400" b="1" dirty="0">
                <a:latin typeface="TimesNewRomanPSMT"/>
              </a:rPr>
              <a:t>Sul finire del 2018 è stato approvato il cosiddetto decreto sicurezza e immigrazione (</a:t>
            </a:r>
            <a:r>
              <a:rPr lang="it-IT" sz="1400" b="1" dirty="0" err="1">
                <a:latin typeface="TimesNewRomanPSMT"/>
              </a:rPr>
              <a:t>d.l.</a:t>
            </a:r>
            <a:r>
              <a:rPr lang="it-IT" sz="1400" b="1" dirty="0">
                <a:latin typeface="TimesNewRomanPSMT"/>
              </a:rPr>
              <a:t> 113/2018</a:t>
            </a:r>
            <a:r>
              <a:rPr lang="it-IT" sz="1400" dirty="0" smtClean="0">
                <a:latin typeface="TimesNewRomanPSMT"/>
              </a:rPr>
              <a:t>), che </a:t>
            </a:r>
            <a:r>
              <a:rPr lang="it-IT" sz="1400" dirty="0">
                <a:latin typeface="TimesNewRomanPSMT"/>
              </a:rPr>
              <a:t>ha introdotto norme più severe per la permanenza degli stranieri irregolari e per i </a:t>
            </a:r>
            <a:r>
              <a:rPr lang="it-IT" sz="1400" dirty="0" smtClean="0">
                <a:latin typeface="TimesNewRomanPSMT"/>
              </a:rPr>
              <a:t>richiedenti asilo</a:t>
            </a:r>
            <a:r>
              <a:rPr lang="it-IT" sz="1400" dirty="0">
                <a:latin typeface="TimesNewRomanPSMT"/>
              </a:rPr>
              <a:t>. </a:t>
            </a:r>
            <a:endParaRPr lang="it-IT" sz="1400" dirty="0" smtClean="0">
              <a:latin typeface="TimesNewRomanPSMT"/>
            </a:endParaRPr>
          </a:p>
          <a:p>
            <a:pPr marL="0" indent="0" algn="just">
              <a:buNone/>
            </a:pPr>
            <a:r>
              <a:rPr lang="it-IT" sz="1400" dirty="0" smtClean="0">
                <a:latin typeface="TimesNewRomanPSMT"/>
              </a:rPr>
              <a:t>Il </a:t>
            </a:r>
            <a:r>
              <a:rPr lang="it-IT" sz="1400" dirty="0">
                <a:latin typeface="TimesNewRomanPSMT"/>
              </a:rPr>
              <a:t>testo non modifica la legge Bossi-Fini, ma riduce sensibilmente i casi in cui può essere </a:t>
            </a:r>
            <a:r>
              <a:rPr lang="it-IT" sz="1400" dirty="0" smtClean="0">
                <a:latin typeface="TimesNewRomanPSMT"/>
              </a:rPr>
              <a:t>concesso l’asilo </a:t>
            </a:r>
            <a:r>
              <a:rPr lang="it-IT" sz="1400" dirty="0">
                <a:latin typeface="TimesNewRomanPSMT"/>
              </a:rPr>
              <a:t>politico, che sarà negato se lo straniero commette determinati reati. Inoltre, il </a:t>
            </a:r>
            <a:r>
              <a:rPr lang="it-IT" sz="1400" dirty="0" smtClean="0">
                <a:latin typeface="TimesNewRomanPSMT"/>
              </a:rPr>
              <a:t>permesso per </a:t>
            </a:r>
            <a:r>
              <a:rPr lang="it-IT" sz="1400" dirty="0">
                <a:latin typeface="TimesNewRomanPSMT"/>
              </a:rPr>
              <a:t>protezione umanitaria può ora essere concesso soltanto ad alcune categorie di persone: </a:t>
            </a:r>
            <a:r>
              <a:rPr lang="it-IT" sz="1400" dirty="0" smtClean="0">
                <a:latin typeface="TimesNewRomanPSMT"/>
              </a:rPr>
              <a:t>vittime </a:t>
            </a:r>
            <a:endParaRPr lang="it-IT" sz="1400" dirty="0">
              <a:latin typeface="TimesNewRomanPSMT"/>
            </a:endParaRPr>
          </a:p>
          <a:p>
            <a:pPr marL="0" indent="0" algn="just">
              <a:buNone/>
            </a:pPr>
            <a:r>
              <a:rPr lang="it-IT" sz="1400" dirty="0">
                <a:latin typeface="TimesNewRomanPSMT"/>
              </a:rPr>
              <a:t>di violenza domestica o di grave sfruttamento lavorativo, chi ha bisogno di cure mediche perché si</a:t>
            </a:r>
          </a:p>
          <a:p>
            <a:pPr marL="0" indent="0" algn="just">
              <a:buNone/>
            </a:pPr>
            <a:r>
              <a:rPr lang="it-IT" sz="1400" dirty="0">
                <a:latin typeface="TimesNewRomanPSMT"/>
              </a:rPr>
              <a:t>trova in uno stato di salute gravemente compromesso, chi proviene da un paese che si trova in una</a:t>
            </a:r>
          </a:p>
          <a:p>
            <a:pPr marL="0" indent="0" algn="just">
              <a:buNone/>
            </a:pPr>
            <a:r>
              <a:rPr lang="it-IT" sz="1400" dirty="0">
                <a:latin typeface="TimesNewRomanPSMT"/>
              </a:rPr>
              <a:t>situazione di “contingente ed eccezionale calamità</a:t>
            </a:r>
            <a:r>
              <a:rPr lang="it-IT" sz="1400" dirty="0" smtClean="0">
                <a:latin typeface="TimesNewRomanPSMT"/>
              </a:rPr>
              <a:t>”.</a:t>
            </a:r>
          </a:p>
          <a:p>
            <a:pPr marL="0" indent="0" algn="just">
              <a:buNone/>
            </a:pPr>
            <a:r>
              <a:rPr lang="it-IT" sz="1400" dirty="0" smtClean="0">
                <a:latin typeface="TimesNewRomanPSMT"/>
              </a:rPr>
              <a:t> </a:t>
            </a:r>
            <a:r>
              <a:rPr lang="it-IT" sz="1400" dirty="0">
                <a:latin typeface="TimesNewRomanPSMT"/>
              </a:rPr>
              <a:t>Infine, il decreto introduce un permesso </a:t>
            </a:r>
            <a:r>
              <a:rPr lang="it-IT" sz="1400" dirty="0" smtClean="0">
                <a:latin typeface="TimesNewRomanPSMT"/>
              </a:rPr>
              <a:t>di soggiorno </a:t>
            </a:r>
            <a:r>
              <a:rPr lang="it-IT" sz="1400" dirty="0">
                <a:latin typeface="TimesNewRomanPSMT"/>
              </a:rPr>
              <a:t>per chi si distingue per “atti di particolare valore civile”.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695140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865515"/>
          </a:xfrm>
        </p:spPr>
        <p:txBody>
          <a:bodyPr>
            <a:normAutofit lnSpcReduction="10000"/>
          </a:bodyPr>
          <a:lstStyle/>
          <a:p>
            <a:pPr algn="ctr"/>
            <a:endParaRPr lang="it-IT" sz="2000" b="1" dirty="0" smtClean="0">
              <a:latin typeface="TimesNewRomanPS-BoldMT"/>
            </a:endParaRPr>
          </a:p>
          <a:p>
            <a:pPr marL="0" indent="0" algn="ctr">
              <a:buNone/>
            </a:pPr>
            <a:r>
              <a:rPr lang="it-IT" sz="2000" b="1" dirty="0" smtClean="0">
                <a:latin typeface="TimesNewRomanPS-BoldMT"/>
              </a:rPr>
              <a:t>Come </a:t>
            </a:r>
            <a:r>
              <a:rPr lang="it-IT" sz="2000" b="1" dirty="0">
                <a:latin typeface="TimesNewRomanPS-BoldMT"/>
              </a:rPr>
              <a:t>si acquista la cittadinanza italiana?</a:t>
            </a:r>
          </a:p>
          <a:p>
            <a:pPr algn="ctr"/>
            <a:endParaRPr lang="it-IT" sz="2000" dirty="0" smtClean="0">
              <a:latin typeface="TimesNewRomanPSMT"/>
            </a:endParaRPr>
          </a:p>
          <a:p>
            <a:endParaRPr lang="it-IT" sz="1200" dirty="0" smtClean="0">
              <a:latin typeface="TimesNewRomanPSMT"/>
            </a:endParaRPr>
          </a:p>
          <a:p>
            <a:pPr marL="0" indent="0" algn="just">
              <a:buNone/>
            </a:pPr>
            <a:r>
              <a:rPr lang="it-IT" sz="1400" dirty="0" smtClean="0">
                <a:latin typeface="TimesNewRomanPSMT"/>
              </a:rPr>
              <a:t>Secondo </a:t>
            </a:r>
            <a:r>
              <a:rPr lang="it-IT" sz="1400" dirty="0">
                <a:latin typeface="TimesNewRomanPSMT"/>
              </a:rPr>
              <a:t>la legge italiana (l. 91/1992), il criterio naturale di acquisto della cittadinanza è quello dello</a:t>
            </a:r>
          </a:p>
          <a:p>
            <a:pPr marL="0" indent="0" algn="just">
              <a:buNone/>
            </a:pPr>
            <a:r>
              <a:rPr lang="it-IT" sz="1400" b="1" i="1" dirty="0" err="1">
                <a:latin typeface="TimesNewRomanPS-ItalicMT"/>
              </a:rPr>
              <a:t>ius</a:t>
            </a:r>
            <a:r>
              <a:rPr lang="it-IT" sz="1400" b="1" i="1" dirty="0">
                <a:latin typeface="TimesNewRomanPS-ItalicMT"/>
              </a:rPr>
              <a:t> </a:t>
            </a:r>
            <a:r>
              <a:rPr lang="it-IT" sz="1400" b="1" i="1" dirty="0" err="1">
                <a:latin typeface="TimesNewRomanPS-ItalicMT"/>
              </a:rPr>
              <a:t>sanguinis</a:t>
            </a:r>
            <a:r>
              <a:rPr lang="it-IT" sz="1400" dirty="0">
                <a:latin typeface="TimesNewRomanPSMT"/>
              </a:rPr>
              <a:t>: è dunque cittadino </a:t>
            </a:r>
            <a:r>
              <a:rPr lang="it-IT" sz="1400" dirty="0" smtClean="0">
                <a:latin typeface="TimesNewRomanPSMT"/>
              </a:rPr>
              <a:t>italiano </a:t>
            </a:r>
            <a:r>
              <a:rPr lang="it-IT" sz="1400" b="1" dirty="0" smtClean="0">
                <a:latin typeface="TimesNewRomanPSMT"/>
              </a:rPr>
              <a:t>dalla nascita </a:t>
            </a:r>
            <a:r>
              <a:rPr lang="it-IT" sz="1400" dirty="0">
                <a:latin typeface="TimesNewRomanPSMT"/>
              </a:rPr>
              <a:t>chi ha almeno un genitore italiano, a prescindere </a:t>
            </a:r>
            <a:r>
              <a:rPr lang="it-IT" sz="1400" dirty="0" smtClean="0">
                <a:latin typeface="TimesNewRomanPSMT"/>
              </a:rPr>
              <a:t>dal luogo </a:t>
            </a:r>
            <a:r>
              <a:rPr lang="it-IT" sz="1400" dirty="0">
                <a:latin typeface="TimesNewRomanPSMT"/>
              </a:rPr>
              <a:t>di nascita. La stessa regola della cittadinanza del genitore si applica ai minori stranieri </a:t>
            </a:r>
            <a:r>
              <a:rPr lang="it-IT" sz="1400" dirty="0" smtClean="0">
                <a:latin typeface="TimesNewRomanPSMT"/>
              </a:rPr>
              <a:t>adottati da </a:t>
            </a:r>
            <a:r>
              <a:rPr lang="it-IT" sz="1400" dirty="0">
                <a:latin typeface="TimesNewRomanPSMT"/>
              </a:rPr>
              <a:t>italiani o nel caso in cui un minore riceva il riconoscimento o la dichiarazione giudiziale di filiazione.</a:t>
            </a:r>
          </a:p>
          <a:p>
            <a:pPr marL="0" indent="0" algn="just">
              <a:buNone/>
            </a:pPr>
            <a:r>
              <a:rPr lang="it-IT" sz="1400" dirty="0">
                <a:latin typeface="TimesNewRomanPSMT"/>
              </a:rPr>
              <a:t>Gode dello </a:t>
            </a:r>
            <a:r>
              <a:rPr lang="it-IT" sz="1400" b="1" i="1" dirty="0" err="1">
                <a:latin typeface="TimesNewRomanPS-ItalicMT"/>
              </a:rPr>
              <a:t>ius</a:t>
            </a:r>
            <a:r>
              <a:rPr lang="it-IT" sz="1400" b="1" i="1" dirty="0">
                <a:latin typeface="TimesNewRomanPS-ItalicMT"/>
              </a:rPr>
              <a:t> soli </a:t>
            </a:r>
            <a:r>
              <a:rPr lang="it-IT" sz="1400" dirty="0">
                <a:latin typeface="TimesNewRomanPSMT"/>
              </a:rPr>
              <a:t>(diritto alla cittadinanza per il solo fatto di essere nato in Italia) chi </a:t>
            </a:r>
            <a:r>
              <a:rPr lang="it-IT" sz="1400" dirty="0" smtClean="0">
                <a:latin typeface="TimesNewRomanPSMT"/>
              </a:rPr>
              <a:t>nasce da </a:t>
            </a:r>
            <a:r>
              <a:rPr lang="it-IT" sz="1400" dirty="0">
                <a:latin typeface="TimesNewRomanPSMT"/>
              </a:rPr>
              <a:t>genitori ignoti o apolidi o che, in base alla loro legge nazionale, non trasmettano la </a:t>
            </a:r>
            <a:r>
              <a:rPr lang="it-IT" sz="1400" dirty="0" smtClean="0">
                <a:latin typeface="TimesNewRomanPSMT"/>
              </a:rPr>
              <a:t>propria cittadinanza </a:t>
            </a:r>
            <a:r>
              <a:rPr lang="it-IT" sz="1400" dirty="0">
                <a:latin typeface="TimesNewRomanPSMT"/>
              </a:rPr>
              <a:t>al figlio.</a:t>
            </a:r>
          </a:p>
          <a:p>
            <a:pPr marL="0" indent="0" algn="just">
              <a:buNone/>
            </a:pPr>
            <a:r>
              <a:rPr lang="it-IT" sz="1400" dirty="0">
                <a:latin typeface="TimesNewRomanPSMT"/>
              </a:rPr>
              <a:t>Oltre al modo naturale di acquisto della cittadinanza, la legge del 1992 prevede che si possa diventare</a:t>
            </a:r>
          </a:p>
          <a:p>
            <a:pPr marL="0" indent="0" algn="just">
              <a:buNone/>
            </a:pPr>
            <a:r>
              <a:rPr lang="it-IT" sz="1400" dirty="0">
                <a:latin typeface="TimesNewRomanPSMT"/>
              </a:rPr>
              <a:t>cittadini italiani anche </a:t>
            </a:r>
            <a:r>
              <a:rPr lang="it-IT" sz="1400" b="1" dirty="0">
                <a:latin typeface="TimesNewRomanPSMT"/>
              </a:rPr>
              <a:t>per acquisizione</a:t>
            </a:r>
            <a:r>
              <a:rPr lang="it-IT" sz="1400" dirty="0">
                <a:latin typeface="TimesNewRomanPSMT"/>
              </a:rPr>
              <a:t>, nei seguenti casi</a:t>
            </a:r>
            <a:r>
              <a:rPr lang="it-IT" sz="1400" dirty="0" smtClean="0">
                <a:latin typeface="TimesNewRomanPSMT"/>
              </a:rPr>
              <a:t>:</a:t>
            </a:r>
          </a:p>
          <a:p>
            <a:pPr marL="0" indent="0" algn="just">
              <a:buNone/>
            </a:pPr>
            <a:r>
              <a:rPr lang="it-IT" sz="1400" dirty="0" smtClean="0">
                <a:latin typeface="Symbol"/>
              </a:rPr>
              <a:t>• </a:t>
            </a:r>
            <a:r>
              <a:rPr lang="it-IT" sz="1400" dirty="0">
                <a:latin typeface="TimesNewRomanPSMT"/>
              </a:rPr>
              <a:t>per matrimonio con un/a cittadino/a italiano/a dopo due anni di residenza legale in Italia </a:t>
            </a:r>
            <a:r>
              <a:rPr lang="it-IT" sz="1400" dirty="0" smtClean="0">
                <a:latin typeface="TimesNewRomanPSMT"/>
              </a:rPr>
              <a:t>successiva al </a:t>
            </a:r>
            <a:r>
              <a:rPr lang="it-IT" sz="1400" dirty="0">
                <a:latin typeface="TimesNewRomanPSMT"/>
              </a:rPr>
              <a:t>matrimonio;</a:t>
            </a:r>
          </a:p>
          <a:p>
            <a:pPr marL="0" indent="0" algn="just">
              <a:buNone/>
            </a:pPr>
            <a:r>
              <a:rPr lang="it-IT" sz="1400" dirty="0">
                <a:latin typeface="Symbol"/>
              </a:rPr>
              <a:t>• </a:t>
            </a:r>
            <a:r>
              <a:rPr lang="it-IT" sz="1400" dirty="0">
                <a:latin typeface="TimesNewRomanPSMT"/>
              </a:rPr>
              <a:t>per residenza, dopo aver risieduto legalmente in Italia per un determinato periodo (uno </a:t>
            </a:r>
            <a:r>
              <a:rPr lang="it-IT" sz="1400" dirty="0" smtClean="0">
                <a:latin typeface="TimesNewRomanPSMT"/>
              </a:rPr>
              <a:t>straniero nato </a:t>
            </a:r>
            <a:r>
              <a:rPr lang="it-IT" sz="1400" dirty="0">
                <a:latin typeface="TimesNewRomanPSMT"/>
              </a:rPr>
              <a:t>in Italia può chiedere la cittadinanza dopo tre anni di </a:t>
            </a:r>
            <a:r>
              <a:rPr lang="it-IT" sz="1400" dirty="0" smtClean="0">
                <a:latin typeface="TimesNewRomanPSMT"/>
              </a:rPr>
              <a:t>residenza, chi non è nato in Italia dopo 10 anni );</a:t>
            </a:r>
            <a:endParaRPr lang="it-IT" sz="1400" dirty="0">
              <a:latin typeface="TimesNewRomanPSMT"/>
            </a:endParaRPr>
          </a:p>
          <a:p>
            <a:pPr marL="0" indent="0" algn="just">
              <a:buNone/>
            </a:pPr>
            <a:r>
              <a:rPr lang="it-IT" sz="1400" dirty="0">
                <a:latin typeface="Symbol"/>
              </a:rPr>
              <a:t>• </a:t>
            </a:r>
            <a:r>
              <a:rPr lang="it-IT" sz="1400" dirty="0">
                <a:latin typeface="TimesNewRomanPSMT"/>
              </a:rPr>
              <a:t>per meriti speciali, se uno straniero ha reso importanti servizi all’Italia;</a:t>
            </a:r>
          </a:p>
          <a:p>
            <a:pPr marL="0" indent="0" algn="just">
              <a:buNone/>
            </a:pPr>
            <a:r>
              <a:rPr lang="it-IT" sz="1400" dirty="0">
                <a:latin typeface="Symbol"/>
              </a:rPr>
              <a:t>• </a:t>
            </a:r>
            <a:r>
              <a:rPr lang="it-IT" sz="1400" dirty="0">
                <a:latin typeface="TimesNewRomanPSMT"/>
              </a:rPr>
              <a:t>per elezione, se uno straniero nato in Italia vi ha risieduto legalmente fino alla maggiore età dichiara</a:t>
            </a:r>
          </a:p>
          <a:p>
            <a:pPr marL="0" indent="0" algn="just">
              <a:buNone/>
            </a:pPr>
            <a:r>
              <a:rPr lang="it-IT" sz="1400" dirty="0">
                <a:latin typeface="TimesNewRomanPSMT"/>
              </a:rPr>
              <a:t>di voler acquistare la cittadinanza italiana entro un anno dalla data della maggior età;</a:t>
            </a:r>
          </a:p>
          <a:p>
            <a:pPr marL="0" indent="0" algn="just">
              <a:buNone/>
            </a:pPr>
            <a:r>
              <a:rPr lang="it-IT" sz="1400" dirty="0">
                <a:latin typeface="Symbol"/>
              </a:rPr>
              <a:t>• </a:t>
            </a:r>
            <a:r>
              <a:rPr lang="it-IT" sz="1400" dirty="0">
                <a:latin typeface="TimesNewRomanPSMT"/>
              </a:rPr>
              <a:t>per discendenza entro il secondo grado da un ex cittadino italiano che abbia perso la cittadinanza,</a:t>
            </a:r>
          </a:p>
          <a:p>
            <a:pPr marL="0" indent="0" algn="just">
              <a:buNone/>
            </a:pPr>
            <a:r>
              <a:rPr lang="it-IT" sz="1400" dirty="0">
                <a:latin typeface="TimesNewRomanPSMT"/>
              </a:rPr>
              <a:t>in presenza di determinati requisiti</a:t>
            </a:r>
            <a:r>
              <a:rPr lang="it-IT" sz="1400" dirty="0" smtClean="0">
                <a:latin typeface="TimesNewRomanPSMT"/>
              </a:rPr>
              <a:t>.</a:t>
            </a:r>
            <a:endParaRPr lang="it-IT" sz="1400" dirty="0">
              <a:latin typeface="TimesNewRomanPSMT"/>
            </a:endParaRPr>
          </a:p>
        </p:txBody>
      </p:sp>
    </p:spTree>
    <p:extLst>
      <p:ext uri="{BB962C8B-B14F-4D97-AF65-F5344CB8AC3E}">
        <p14:creationId xmlns:p14="http://schemas.microsoft.com/office/powerpoint/2010/main" val="6769161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789</Words>
  <Application>Microsoft Office PowerPoint</Application>
  <PresentationFormat>Presentazione su schermo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SI ACQUISTA LA CITTADINANZA ITALIANA</dc:title>
  <dc:creator>Sandra</dc:creator>
  <cp:lastModifiedBy>Sandra Girolametti</cp:lastModifiedBy>
  <cp:revision>10</cp:revision>
  <dcterms:created xsi:type="dcterms:W3CDTF">2019-04-03T08:14:40Z</dcterms:created>
  <dcterms:modified xsi:type="dcterms:W3CDTF">2019-04-03T22:11:54Z</dcterms:modified>
</cp:coreProperties>
</file>