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2" r:id="rId2"/>
    <p:sldId id="260" r:id="rId3"/>
    <p:sldId id="256" r:id="rId4"/>
    <p:sldId id="257" r:id="rId5"/>
    <p:sldId id="258" r:id="rId6"/>
    <p:sldId id="259" r:id="rId7"/>
    <p:sldId id="261"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113591-EB8E-4745-BB5D-F8C99025D296}" type="datetimeFigureOut">
              <a:rPr lang="it-IT" smtClean="0"/>
              <a:t>27/03/2019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7B6919-BA6E-477C-929C-EA08AA79C228}" type="slidenum">
              <a:rPr lang="it-IT" smtClean="0"/>
              <a:t>‹N›</a:t>
            </a:fld>
            <a:endParaRPr lang="it-IT"/>
          </a:p>
        </p:txBody>
      </p:sp>
    </p:spTree>
    <p:extLst>
      <p:ext uri="{BB962C8B-B14F-4D97-AF65-F5344CB8AC3E}">
        <p14:creationId xmlns:p14="http://schemas.microsoft.com/office/powerpoint/2010/main" val="3563697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A84CC8F-540B-41FD-BF5C-18300B4E2292}" type="datetimeFigureOut">
              <a:rPr lang="it-IT" smtClean="0"/>
              <a:t>27/03/2019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4981A5-F8C3-47CA-8900-802CDA00A679}" type="slidenum">
              <a:rPr lang="it-IT" smtClean="0"/>
              <a:t>‹N›</a:t>
            </a:fld>
            <a:endParaRPr lang="it-IT"/>
          </a:p>
        </p:txBody>
      </p:sp>
    </p:spTree>
    <p:extLst>
      <p:ext uri="{BB962C8B-B14F-4D97-AF65-F5344CB8AC3E}">
        <p14:creationId xmlns:p14="http://schemas.microsoft.com/office/powerpoint/2010/main" val="130644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A84CC8F-540B-41FD-BF5C-18300B4E2292}" type="datetimeFigureOut">
              <a:rPr lang="it-IT" smtClean="0"/>
              <a:t>27/03/2019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4981A5-F8C3-47CA-8900-802CDA00A679}" type="slidenum">
              <a:rPr lang="it-IT" smtClean="0"/>
              <a:t>‹N›</a:t>
            </a:fld>
            <a:endParaRPr lang="it-IT"/>
          </a:p>
        </p:txBody>
      </p:sp>
    </p:spTree>
    <p:extLst>
      <p:ext uri="{BB962C8B-B14F-4D97-AF65-F5344CB8AC3E}">
        <p14:creationId xmlns:p14="http://schemas.microsoft.com/office/powerpoint/2010/main" val="43423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A84CC8F-540B-41FD-BF5C-18300B4E2292}" type="datetimeFigureOut">
              <a:rPr lang="it-IT" smtClean="0"/>
              <a:t>27/03/2019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4981A5-F8C3-47CA-8900-802CDA00A679}" type="slidenum">
              <a:rPr lang="it-IT" smtClean="0"/>
              <a:t>‹N›</a:t>
            </a:fld>
            <a:endParaRPr lang="it-IT"/>
          </a:p>
        </p:txBody>
      </p:sp>
    </p:spTree>
    <p:extLst>
      <p:ext uri="{BB962C8B-B14F-4D97-AF65-F5344CB8AC3E}">
        <p14:creationId xmlns:p14="http://schemas.microsoft.com/office/powerpoint/2010/main" val="368711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A84CC8F-540B-41FD-BF5C-18300B4E2292}" type="datetimeFigureOut">
              <a:rPr lang="it-IT" smtClean="0"/>
              <a:t>27/03/2019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4981A5-F8C3-47CA-8900-802CDA00A679}" type="slidenum">
              <a:rPr lang="it-IT" smtClean="0"/>
              <a:t>‹N›</a:t>
            </a:fld>
            <a:endParaRPr lang="it-IT"/>
          </a:p>
        </p:txBody>
      </p:sp>
    </p:spTree>
    <p:extLst>
      <p:ext uri="{BB962C8B-B14F-4D97-AF65-F5344CB8AC3E}">
        <p14:creationId xmlns:p14="http://schemas.microsoft.com/office/powerpoint/2010/main" val="332015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A84CC8F-540B-41FD-BF5C-18300B4E2292}" type="datetimeFigureOut">
              <a:rPr lang="it-IT" smtClean="0"/>
              <a:t>27/03/2019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4981A5-F8C3-47CA-8900-802CDA00A679}" type="slidenum">
              <a:rPr lang="it-IT" smtClean="0"/>
              <a:t>‹N›</a:t>
            </a:fld>
            <a:endParaRPr lang="it-IT"/>
          </a:p>
        </p:txBody>
      </p:sp>
    </p:spTree>
    <p:extLst>
      <p:ext uri="{BB962C8B-B14F-4D97-AF65-F5344CB8AC3E}">
        <p14:creationId xmlns:p14="http://schemas.microsoft.com/office/powerpoint/2010/main" val="1812888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A84CC8F-540B-41FD-BF5C-18300B4E2292}" type="datetimeFigureOut">
              <a:rPr lang="it-IT" smtClean="0"/>
              <a:t>27/03/2019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4981A5-F8C3-47CA-8900-802CDA00A679}" type="slidenum">
              <a:rPr lang="it-IT" smtClean="0"/>
              <a:t>‹N›</a:t>
            </a:fld>
            <a:endParaRPr lang="it-IT"/>
          </a:p>
        </p:txBody>
      </p:sp>
    </p:spTree>
    <p:extLst>
      <p:ext uri="{BB962C8B-B14F-4D97-AF65-F5344CB8AC3E}">
        <p14:creationId xmlns:p14="http://schemas.microsoft.com/office/powerpoint/2010/main" val="40129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A84CC8F-540B-41FD-BF5C-18300B4E2292}" type="datetimeFigureOut">
              <a:rPr lang="it-IT" smtClean="0"/>
              <a:t>27/03/2019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34981A5-F8C3-47CA-8900-802CDA00A679}" type="slidenum">
              <a:rPr lang="it-IT" smtClean="0"/>
              <a:t>‹N›</a:t>
            </a:fld>
            <a:endParaRPr lang="it-IT"/>
          </a:p>
        </p:txBody>
      </p:sp>
    </p:spTree>
    <p:extLst>
      <p:ext uri="{BB962C8B-B14F-4D97-AF65-F5344CB8AC3E}">
        <p14:creationId xmlns:p14="http://schemas.microsoft.com/office/powerpoint/2010/main" val="187029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A84CC8F-540B-41FD-BF5C-18300B4E2292}" type="datetimeFigureOut">
              <a:rPr lang="it-IT" smtClean="0"/>
              <a:t>27/03/2019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34981A5-F8C3-47CA-8900-802CDA00A679}" type="slidenum">
              <a:rPr lang="it-IT" smtClean="0"/>
              <a:t>‹N›</a:t>
            </a:fld>
            <a:endParaRPr lang="it-IT"/>
          </a:p>
        </p:txBody>
      </p:sp>
    </p:spTree>
    <p:extLst>
      <p:ext uri="{BB962C8B-B14F-4D97-AF65-F5344CB8AC3E}">
        <p14:creationId xmlns:p14="http://schemas.microsoft.com/office/powerpoint/2010/main" val="162908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A84CC8F-540B-41FD-BF5C-18300B4E2292}" type="datetimeFigureOut">
              <a:rPr lang="it-IT" smtClean="0"/>
              <a:t>27/03/2019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34981A5-F8C3-47CA-8900-802CDA00A679}" type="slidenum">
              <a:rPr lang="it-IT" smtClean="0"/>
              <a:t>‹N›</a:t>
            </a:fld>
            <a:endParaRPr lang="it-IT"/>
          </a:p>
        </p:txBody>
      </p:sp>
    </p:spTree>
    <p:extLst>
      <p:ext uri="{BB962C8B-B14F-4D97-AF65-F5344CB8AC3E}">
        <p14:creationId xmlns:p14="http://schemas.microsoft.com/office/powerpoint/2010/main" val="193131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A84CC8F-540B-41FD-BF5C-18300B4E2292}" type="datetimeFigureOut">
              <a:rPr lang="it-IT" smtClean="0"/>
              <a:t>27/03/2019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4981A5-F8C3-47CA-8900-802CDA00A679}" type="slidenum">
              <a:rPr lang="it-IT" smtClean="0"/>
              <a:t>‹N›</a:t>
            </a:fld>
            <a:endParaRPr lang="it-IT"/>
          </a:p>
        </p:txBody>
      </p:sp>
    </p:spTree>
    <p:extLst>
      <p:ext uri="{BB962C8B-B14F-4D97-AF65-F5344CB8AC3E}">
        <p14:creationId xmlns:p14="http://schemas.microsoft.com/office/powerpoint/2010/main" val="796014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A84CC8F-540B-41FD-BF5C-18300B4E2292}" type="datetimeFigureOut">
              <a:rPr lang="it-IT" smtClean="0"/>
              <a:t>27/03/2019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4981A5-F8C3-47CA-8900-802CDA00A679}" type="slidenum">
              <a:rPr lang="it-IT" smtClean="0"/>
              <a:t>‹N›</a:t>
            </a:fld>
            <a:endParaRPr lang="it-IT"/>
          </a:p>
        </p:txBody>
      </p:sp>
    </p:spTree>
    <p:extLst>
      <p:ext uri="{BB962C8B-B14F-4D97-AF65-F5344CB8AC3E}">
        <p14:creationId xmlns:p14="http://schemas.microsoft.com/office/powerpoint/2010/main" val="393431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4CC8F-540B-41FD-BF5C-18300B4E2292}" type="datetimeFigureOut">
              <a:rPr lang="it-IT" smtClean="0"/>
              <a:t>27/03/2019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981A5-F8C3-47CA-8900-802CDA00A679}" type="slidenum">
              <a:rPr lang="it-IT" smtClean="0"/>
              <a:t>‹N›</a:t>
            </a:fld>
            <a:endParaRPr lang="it-IT"/>
          </a:p>
        </p:txBody>
      </p:sp>
    </p:spTree>
    <p:extLst>
      <p:ext uri="{BB962C8B-B14F-4D97-AF65-F5344CB8AC3E}">
        <p14:creationId xmlns:p14="http://schemas.microsoft.com/office/powerpoint/2010/main" val="1113376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457200" y="404664"/>
            <a:ext cx="8229600" cy="5721499"/>
          </a:xfrm>
        </p:spPr>
        <p:txBody>
          <a:bodyPr>
            <a:normAutofit/>
          </a:bodyPr>
          <a:lstStyle/>
          <a:p>
            <a:pPr marL="0" indent="0">
              <a:buNone/>
            </a:pPr>
            <a:r>
              <a:rPr lang="it-IT" sz="2400" dirty="0"/>
              <a:t>Ogni Stato ha tra i suoi elementi costitutivi il </a:t>
            </a:r>
            <a:r>
              <a:rPr lang="it-IT" sz="2400" b="1" dirty="0"/>
              <a:t>popolo,</a:t>
            </a:r>
            <a:r>
              <a:rPr lang="it-IT" sz="2400" dirty="0"/>
              <a:t> formato dalle persone che hanno la cittadinanza di quello Stato (la quale delinea sia un legame di appartenenza allo Stato stesso, sia uno status, cioè un insieme di diritti e di doveri che caratterizza i cittadini rispetto ai non cittadini), e disciplina l'ammissione dei non cittadini al proprio territorio e il loro trattamento. </a:t>
            </a:r>
            <a:endParaRPr lang="it-IT" sz="2400" dirty="0" smtClean="0"/>
          </a:p>
          <a:p>
            <a:pPr marL="0" indent="0">
              <a:buNone/>
            </a:pPr>
            <a:endParaRPr lang="it-IT" sz="2400" dirty="0"/>
          </a:p>
          <a:p>
            <a:pPr marL="0" indent="0">
              <a:buNone/>
            </a:pPr>
            <a:endParaRPr lang="it-IT" sz="2400" dirty="0" smtClean="0"/>
          </a:p>
          <a:p>
            <a:pPr marL="0" indent="0">
              <a:buNone/>
            </a:pPr>
            <a:r>
              <a:rPr lang="it-IT" sz="2400" dirty="0" smtClean="0"/>
              <a:t>Tuttavia </a:t>
            </a:r>
            <a:r>
              <a:rPr lang="it-IT" sz="2400" dirty="0"/>
              <a:t>ogni ordinamento giuridico informato ai principi della forma di Stato democratico-sociale fondata sul principio personalista, che finalizza tutti i pubblici poteri alla tutela e allo sviluppo della persona umana, tutela una serie di diritti inviolabili dello straniero in quanto persona umana al pari del cittadino</a:t>
            </a:r>
          </a:p>
        </p:txBody>
      </p:sp>
    </p:spTree>
    <p:extLst>
      <p:ext uri="{BB962C8B-B14F-4D97-AF65-F5344CB8AC3E}">
        <p14:creationId xmlns:p14="http://schemas.microsoft.com/office/powerpoint/2010/main" val="1597343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8289" y="333375"/>
            <a:ext cx="8187422" cy="57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873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476672"/>
            <a:ext cx="7772400" cy="1470025"/>
          </a:xfrm>
        </p:spPr>
        <p:txBody>
          <a:bodyPr/>
          <a:lstStyle/>
          <a:p>
            <a:r>
              <a:rPr lang="it-IT" dirty="0" smtClean="0"/>
              <a:t>LO STRANIERO IN ITALIA</a:t>
            </a:r>
            <a:endParaRPr lang="it-IT" dirty="0"/>
          </a:p>
        </p:txBody>
      </p:sp>
      <p:sp>
        <p:nvSpPr>
          <p:cNvPr id="3" name="Sottotitolo 2"/>
          <p:cNvSpPr>
            <a:spLocks noGrp="1"/>
          </p:cNvSpPr>
          <p:nvPr>
            <p:ph type="subTitle" idx="1"/>
          </p:nvPr>
        </p:nvSpPr>
        <p:spPr>
          <a:xfrm>
            <a:off x="1259632" y="2060848"/>
            <a:ext cx="6400800" cy="3960440"/>
          </a:xfrm>
        </p:spPr>
        <p:txBody>
          <a:bodyPr>
            <a:normAutofit fontScale="77500" lnSpcReduction="20000"/>
          </a:bodyPr>
          <a:lstStyle/>
          <a:p>
            <a:r>
              <a:rPr lang="it-IT" dirty="0" smtClean="0"/>
              <a:t>ART. 10 </a:t>
            </a:r>
            <a:r>
              <a:rPr lang="it-IT" dirty="0" err="1" smtClean="0"/>
              <a:t>Cost</a:t>
            </a:r>
            <a:r>
              <a:rPr lang="it-IT" dirty="0" smtClean="0"/>
              <a:t>.</a:t>
            </a:r>
          </a:p>
          <a:p>
            <a:pPr algn="just"/>
            <a:r>
              <a:rPr lang="it-IT" sz="2600" b="1" dirty="0" smtClean="0"/>
              <a:t>L'ordinamento </a:t>
            </a:r>
            <a:r>
              <a:rPr lang="it-IT" sz="2600" b="1" dirty="0"/>
              <a:t>giuridico italiano si conforma alle norme del diritto internazionale generalmente riconosciute.</a:t>
            </a:r>
          </a:p>
          <a:p>
            <a:pPr algn="just"/>
            <a:r>
              <a:rPr lang="it-IT" sz="2600" b="1" dirty="0"/>
              <a:t>La condizione giuridica dello straniero è regolata dalla legge in conformità delle norme e dei trattati internazionali.</a:t>
            </a:r>
          </a:p>
          <a:p>
            <a:pPr algn="just"/>
            <a:r>
              <a:rPr lang="it-IT" sz="2600" b="1" dirty="0"/>
              <a:t>Lo straniero, al quale sia impedito nel suo paese l'effettivo esercizio delle libertà democratiche garantite dalla Costituzione italiana, ha diritto d'asilo nel territorio della Repubblica, secondo le condizioni stabilite dalla legge.</a:t>
            </a:r>
          </a:p>
          <a:p>
            <a:pPr algn="just"/>
            <a:r>
              <a:rPr lang="it-IT" sz="2600" b="1" dirty="0"/>
              <a:t>Non è ammessa l'estradizione dello straniero per reati politici</a:t>
            </a:r>
          </a:p>
          <a:p>
            <a:endParaRPr lang="it-IT"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915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5721499"/>
          </a:xfrm>
        </p:spPr>
        <p:txBody>
          <a:bodyPr>
            <a:normAutofit fontScale="32500" lnSpcReduction="20000"/>
          </a:bodyPr>
          <a:lstStyle/>
          <a:p>
            <a:pPr marL="0" indent="0" algn="ctr">
              <a:lnSpc>
                <a:spcPct val="115000"/>
              </a:lnSpc>
              <a:spcAft>
                <a:spcPts val="0"/>
              </a:spcAft>
              <a:buNone/>
            </a:pPr>
            <a:r>
              <a:rPr lang="it-IT" sz="5500" b="1" dirty="0" smtClean="0">
                <a:effectLst/>
                <a:latin typeface="Times New Roman"/>
                <a:ea typeface="Calibri"/>
                <a:cs typeface="Times New Roman"/>
              </a:rPr>
              <a:t>La condizione giuridica degli stranieri in Italia</a:t>
            </a:r>
            <a:endParaRPr lang="it-IT" sz="5500" dirty="0">
              <a:ea typeface="Calibri"/>
              <a:cs typeface="Times New Roman"/>
            </a:endParaRPr>
          </a:p>
          <a:p>
            <a:pPr marL="0" indent="0" algn="just">
              <a:lnSpc>
                <a:spcPct val="115000"/>
              </a:lnSpc>
              <a:spcAft>
                <a:spcPts val="0"/>
              </a:spcAft>
              <a:buNone/>
            </a:pPr>
            <a:r>
              <a:rPr lang="it-IT" sz="5500" dirty="0" smtClean="0">
                <a:effectLst/>
                <a:latin typeface="Times New Roman"/>
                <a:ea typeface="Calibri"/>
                <a:cs typeface="Times New Roman"/>
              </a:rPr>
              <a:t>La Costituzione italiana afferma che la presenza dello straniero in Italia è regolata dalla legge nel rispetto delle norme e dei trattati internazionali.</a:t>
            </a:r>
            <a:endParaRPr lang="it-IT" sz="5500" dirty="0">
              <a:ea typeface="Calibri"/>
              <a:cs typeface="Times New Roman"/>
            </a:endParaRPr>
          </a:p>
          <a:p>
            <a:pPr marL="0" indent="0" algn="just">
              <a:lnSpc>
                <a:spcPct val="115000"/>
              </a:lnSpc>
              <a:spcAft>
                <a:spcPts val="0"/>
              </a:spcAft>
              <a:buNone/>
            </a:pPr>
            <a:r>
              <a:rPr lang="it-IT" sz="5500" dirty="0" smtClean="0">
                <a:effectLst/>
                <a:latin typeface="Times New Roman"/>
                <a:ea typeface="Calibri"/>
                <a:cs typeface="Times New Roman"/>
              </a:rPr>
              <a:t>In base a questo principio costituzionale, allo straniero presente nel territorio dello Stato italiano sono riconosciuti </a:t>
            </a:r>
            <a:r>
              <a:rPr lang="it-IT" sz="5500" b="1" dirty="0" smtClean="0">
                <a:effectLst/>
                <a:latin typeface="Times New Roman"/>
                <a:ea typeface="Calibri"/>
                <a:cs typeface="Times New Roman"/>
              </a:rPr>
              <a:t>i diritti fondamentali della persona umana</a:t>
            </a:r>
            <a:r>
              <a:rPr lang="it-IT" sz="5500" dirty="0" smtClean="0">
                <a:effectLst/>
                <a:latin typeface="Times New Roman"/>
                <a:ea typeface="Calibri"/>
                <a:cs typeface="Times New Roman"/>
              </a:rPr>
              <a:t>, anche se la sua presenza è irregolare.</a:t>
            </a:r>
            <a:endParaRPr lang="it-IT" sz="5500" dirty="0">
              <a:ea typeface="Calibri"/>
              <a:cs typeface="Times New Roman"/>
            </a:endParaRPr>
          </a:p>
          <a:p>
            <a:pPr marL="0" indent="0" algn="just">
              <a:lnSpc>
                <a:spcPct val="115000"/>
              </a:lnSpc>
              <a:spcAft>
                <a:spcPts val="0"/>
              </a:spcAft>
              <a:buNone/>
            </a:pPr>
            <a:r>
              <a:rPr lang="it-IT" sz="5500" dirty="0" smtClean="0">
                <a:effectLst/>
                <a:latin typeface="Times New Roman"/>
                <a:ea typeface="Calibri"/>
                <a:cs typeface="Times New Roman"/>
              </a:rPr>
              <a:t>Lo straniero che soggiorna </a:t>
            </a:r>
            <a:r>
              <a:rPr lang="it-IT" sz="5500" b="1" dirty="0" smtClean="0">
                <a:effectLst/>
                <a:latin typeface="Times New Roman"/>
                <a:ea typeface="Calibri"/>
                <a:cs typeface="Times New Roman"/>
              </a:rPr>
              <a:t>regolarmente</a:t>
            </a:r>
            <a:r>
              <a:rPr lang="it-IT" sz="5500" dirty="0" smtClean="0">
                <a:effectLst/>
                <a:latin typeface="Times New Roman"/>
                <a:ea typeface="Calibri"/>
                <a:cs typeface="Times New Roman"/>
              </a:rPr>
              <a:t> in Italia gode, in linea generale, dei diritti attribuiti al cittadino italiano e, in particolare, è garantita a tutti i lavoratori stranieri e alle loro famiglie parità di trattamento e piena uguaglianza di diritti rispetto ai lavoratori italiani.</a:t>
            </a:r>
            <a:endParaRPr lang="it-IT" sz="5500" dirty="0">
              <a:ea typeface="Calibri"/>
              <a:cs typeface="Times New Roman"/>
            </a:endParaRPr>
          </a:p>
          <a:p>
            <a:pPr marL="0" indent="0" algn="just">
              <a:lnSpc>
                <a:spcPct val="115000"/>
              </a:lnSpc>
              <a:spcAft>
                <a:spcPts val="0"/>
              </a:spcAft>
              <a:buNone/>
            </a:pPr>
            <a:r>
              <a:rPr lang="it-IT" sz="5500" dirty="0" smtClean="0">
                <a:effectLst/>
                <a:latin typeface="Times New Roman"/>
                <a:ea typeface="Calibri"/>
                <a:cs typeface="Times New Roman"/>
              </a:rPr>
              <a:t>Inoltre, la Costituzione riconosce il </a:t>
            </a:r>
            <a:r>
              <a:rPr lang="it-IT" sz="5500" b="1" dirty="0" smtClean="0">
                <a:effectLst/>
                <a:latin typeface="Times New Roman"/>
                <a:ea typeface="Calibri"/>
                <a:cs typeface="Times New Roman"/>
              </a:rPr>
              <a:t>diritto di asilo </a:t>
            </a:r>
            <a:r>
              <a:rPr lang="it-IT" sz="5500" dirty="0" smtClean="0">
                <a:effectLst/>
                <a:latin typeface="Times New Roman"/>
                <a:ea typeface="Calibri"/>
                <a:cs typeface="Times New Roman"/>
              </a:rPr>
              <a:t>allo straniero che, nel suo Paese, non può esercitare le libertà democratiche garantite dalla Costituzione italiana.</a:t>
            </a:r>
            <a:endParaRPr lang="it-IT" sz="5500" dirty="0">
              <a:ea typeface="Calibri"/>
              <a:cs typeface="Times New Roman"/>
            </a:endParaRPr>
          </a:p>
          <a:p>
            <a:pPr marL="0" indent="0" algn="just">
              <a:lnSpc>
                <a:spcPct val="115000"/>
              </a:lnSpc>
              <a:spcAft>
                <a:spcPts val="0"/>
              </a:spcAft>
              <a:buNone/>
            </a:pPr>
            <a:r>
              <a:rPr lang="it-IT" sz="5500" dirty="0" smtClean="0">
                <a:effectLst/>
                <a:latin typeface="Times New Roman"/>
                <a:ea typeface="Calibri"/>
                <a:cs typeface="Times New Roman"/>
              </a:rPr>
              <a:t>L’Italia aderisce alla Convenzione delle Nazioni Unite sui rifugiati (detta “Convenzione di Ginevra”). Pertanto uno straniero può chiedere lo status di </a:t>
            </a:r>
            <a:r>
              <a:rPr lang="it-IT" sz="5500" b="1" dirty="0" smtClean="0">
                <a:effectLst/>
                <a:latin typeface="Times New Roman"/>
                <a:ea typeface="Calibri"/>
                <a:cs typeface="Times New Roman"/>
              </a:rPr>
              <a:t>rifugiato </a:t>
            </a:r>
            <a:r>
              <a:rPr lang="it-IT" sz="5500" dirty="0" smtClean="0">
                <a:effectLst/>
                <a:latin typeface="Times New Roman"/>
                <a:ea typeface="Calibri"/>
                <a:cs typeface="Times New Roman"/>
              </a:rPr>
              <a:t>nel nostro Paese se ha una giustificata paura di venire perseguitato per motivi di razza, religione, nazionalità, appartenenza a un gruppo sociale e per le proprie opinioni politiche.</a:t>
            </a:r>
            <a:endParaRPr lang="it-IT" sz="5500" dirty="0">
              <a:ea typeface="Calibri"/>
              <a:cs typeface="Times New Roman"/>
            </a:endParaRPr>
          </a:p>
          <a:p>
            <a:pPr marL="0" indent="0" algn="just">
              <a:lnSpc>
                <a:spcPct val="115000"/>
              </a:lnSpc>
              <a:spcAft>
                <a:spcPts val="0"/>
              </a:spcAft>
              <a:buNone/>
            </a:pPr>
            <a:r>
              <a:rPr lang="it-IT" sz="5500" b="1" dirty="0" smtClean="0">
                <a:effectLst/>
                <a:latin typeface="Times New Roman"/>
                <a:ea typeface="Calibri"/>
                <a:cs typeface="Times New Roman"/>
              </a:rPr>
              <a:t>Il diritto di asilo non spetta</a:t>
            </a:r>
            <a:r>
              <a:rPr lang="it-IT" sz="5500" dirty="0" smtClean="0">
                <a:effectLst/>
                <a:latin typeface="Times New Roman"/>
                <a:ea typeface="Calibri"/>
                <a:cs typeface="Times New Roman"/>
              </a:rPr>
              <a:t>, tuttavia, allo straniero che costituisce un pericolo per la sicurezza dello Stato, che ha commesso gravi reati dentro o fuori dal territorio italiano, crimini contro la pace, crimini contro l’umanità e crimini di guerra o atti contrari alle finalità e ai principi delle Nazioni Unite.</a:t>
            </a:r>
            <a:endParaRPr lang="it-IT" sz="5500" dirty="0">
              <a:ea typeface="Calibri"/>
              <a:cs typeface="Times New Roman"/>
            </a:endParaRPr>
          </a:p>
          <a:p>
            <a:endParaRPr lang="it-IT" dirty="0"/>
          </a:p>
        </p:txBody>
      </p:sp>
    </p:spTree>
    <p:extLst>
      <p:ext uri="{BB962C8B-B14F-4D97-AF65-F5344CB8AC3E}">
        <p14:creationId xmlns:p14="http://schemas.microsoft.com/office/powerpoint/2010/main" val="1798278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32656"/>
            <a:ext cx="8229600" cy="5793507"/>
          </a:xfrm>
        </p:spPr>
        <p:txBody>
          <a:bodyPr>
            <a:normAutofit fontScale="92500" lnSpcReduction="10000"/>
          </a:bodyPr>
          <a:lstStyle/>
          <a:p>
            <a:pPr marL="0" indent="0" algn="ctr">
              <a:buNone/>
            </a:pPr>
            <a:r>
              <a:rPr lang="it-IT" sz="3600" b="1" dirty="0" smtClean="0">
                <a:solidFill>
                  <a:srgbClr val="003366"/>
                </a:solidFill>
                <a:effectLst/>
              </a:rPr>
              <a:t>I diritti fondamentali degli stranieri </a:t>
            </a:r>
          </a:p>
          <a:p>
            <a:pPr marL="0" indent="0">
              <a:buNone/>
            </a:pPr>
            <a:r>
              <a:rPr lang="it-IT" sz="2000" dirty="0" smtClean="0"/>
              <a:t>il diritto alla vita</a:t>
            </a:r>
          </a:p>
          <a:p>
            <a:pPr marL="0" indent="0">
              <a:buNone/>
            </a:pPr>
            <a:r>
              <a:rPr lang="it-IT" sz="2000" dirty="0" smtClean="0"/>
              <a:t>alla libertà e alla sicurezza della persona</a:t>
            </a:r>
          </a:p>
          <a:p>
            <a:pPr marL="0" indent="0">
              <a:buNone/>
            </a:pPr>
            <a:r>
              <a:rPr lang="it-IT" sz="2000" dirty="0" smtClean="0"/>
              <a:t>alla garanzia contro l’arresto e la detenzione arbitraria</a:t>
            </a:r>
          </a:p>
          <a:p>
            <a:pPr marL="0" indent="0">
              <a:buNone/>
            </a:pPr>
            <a:r>
              <a:rPr lang="it-IT" sz="2000" dirty="0" smtClean="0"/>
              <a:t>il diritto di ricevere e godere dell’asilo</a:t>
            </a:r>
          </a:p>
          <a:p>
            <a:pPr marL="0" indent="0">
              <a:buNone/>
            </a:pPr>
            <a:r>
              <a:rPr lang="it-IT" sz="2000" dirty="0" smtClean="0"/>
              <a:t>il diritto di non subire discriminazioni sulla base di razza, sesso, lingua, religione, nazionalità , origine sociale o altro status</a:t>
            </a:r>
          </a:p>
          <a:p>
            <a:pPr marL="0" indent="0">
              <a:buNone/>
            </a:pPr>
            <a:r>
              <a:rPr lang="it-IT" sz="2000" dirty="0" smtClean="0"/>
              <a:t>il diritto di essere protetto dall’abuso e lo sfruttamento, di essere libero dalla schiavitù e dalla servitù involontaria</a:t>
            </a:r>
          </a:p>
          <a:p>
            <a:pPr marL="0" indent="0">
              <a:buNone/>
            </a:pPr>
            <a:r>
              <a:rPr lang="it-IT" sz="2000" dirty="0" smtClean="0"/>
              <a:t>il diritto di non subire tortura o trattamento crudele e inumano</a:t>
            </a:r>
          </a:p>
          <a:p>
            <a:pPr marL="0" indent="0">
              <a:buNone/>
            </a:pPr>
            <a:r>
              <a:rPr lang="it-IT" sz="2000" b="1" dirty="0" smtClean="0"/>
              <a:t>Il diritto alla vita </a:t>
            </a:r>
            <a:r>
              <a:rPr lang="it-IT" sz="2000" dirty="0" smtClean="0"/>
              <a:t>è inerente alla persona umana. Nessuno può essere arbitrariamente privato della vita </a:t>
            </a:r>
            <a:r>
              <a:rPr lang="it-IT" sz="2000" dirty="0" err="1" smtClean="0"/>
              <a:t>perchè</a:t>
            </a:r>
            <a:r>
              <a:rPr lang="it-IT" sz="2000" dirty="0" smtClean="0"/>
              <a:t> il diritto alla vita appartiene a tutti gli esseri umani. </a:t>
            </a:r>
          </a:p>
          <a:p>
            <a:pPr marL="0" indent="0">
              <a:buNone/>
            </a:pPr>
            <a:r>
              <a:rPr lang="it-IT" sz="2000" dirty="0" smtClean="0"/>
              <a:t>Questo diritto deve essere protetto dalla legge. </a:t>
            </a:r>
            <a:r>
              <a:rPr lang="it-IT" sz="2000" dirty="0" smtClean="0"/>
              <a:t>Quindi gli stati hanno l’obbligo negativo di non </a:t>
            </a:r>
            <a:r>
              <a:rPr lang="it-IT" sz="2000" dirty="0" err="1" smtClean="0"/>
              <a:t>facere</a:t>
            </a:r>
            <a:r>
              <a:rPr lang="it-IT" sz="2000" dirty="0" smtClean="0"/>
              <a:t>, cioè di astenersi da azioni che possono mettere a rischio o privare la vita agli individui e l’obbligo positivo di </a:t>
            </a:r>
            <a:r>
              <a:rPr lang="it-IT" sz="2000" dirty="0" err="1" smtClean="0"/>
              <a:t>facere</a:t>
            </a:r>
            <a:r>
              <a:rPr lang="it-IT" sz="2000" dirty="0" smtClean="0"/>
              <a:t>, cioè di adottare misure di carattere preventivo e repressivo per tutelare la vita delle persone, sia di fronte a pericoli concreti ed imminenti derivanti dagli altri individui, sia nei confronti delle istituzioni e degli organi statali. </a:t>
            </a:r>
            <a:endParaRPr lang="it-IT" sz="2000" dirty="0"/>
          </a:p>
        </p:txBody>
      </p:sp>
    </p:spTree>
    <p:extLst>
      <p:ext uri="{BB962C8B-B14F-4D97-AF65-F5344CB8AC3E}">
        <p14:creationId xmlns:p14="http://schemas.microsoft.com/office/powerpoint/2010/main" val="3009763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5721499"/>
          </a:xfrm>
        </p:spPr>
        <p:txBody>
          <a:bodyPr>
            <a:normAutofit lnSpcReduction="10000"/>
          </a:bodyPr>
          <a:lstStyle/>
          <a:p>
            <a:pPr marL="0" indent="0" algn="just">
              <a:buNone/>
            </a:pPr>
            <a:r>
              <a:rPr lang="it-IT" sz="1800" b="1" dirty="0" smtClean="0">
                <a:cs typeface="Times New Roman" panose="02020603050405020304" pitchFamily="18" charset="0"/>
              </a:rPr>
              <a:t>La protezione del diritto alla vita ha grande importanza anche nella fase dell’espulsione degli stranieri. Proprio in quest’ambito di applicazione le norme sui diritti umani si scontrano con il principio della sovranità e del “</a:t>
            </a:r>
            <a:r>
              <a:rPr lang="it-IT" sz="1800" b="1" dirty="0" err="1" smtClean="0">
                <a:cs typeface="Times New Roman" panose="02020603050405020304" pitchFamily="18" charset="0"/>
              </a:rPr>
              <a:t>domestic</a:t>
            </a:r>
            <a:r>
              <a:rPr lang="it-IT" sz="1800" b="1" dirty="0" smtClean="0">
                <a:cs typeface="Times New Roman" panose="02020603050405020304" pitchFamily="18" charset="0"/>
              </a:rPr>
              <a:t> </a:t>
            </a:r>
            <a:r>
              <a:rPr lang="it-IT" sz="1800" b="1" dirty="0" err="1" smtClean="0">
                <a:cs typeface="Times New Roman" panose="02020603050405020304" pitchFamily="18" charset="0"/>
              </a:rPr>
              <a:t>jurisdiction</a:t>
            </a:r>
            <a:r>
              <a:rPr lang="it-IT" sz="1800" b="1" dirty="0" smtClean="0">
                <a:cs typeface="Times New Roman" panose="02020603050405020304" pitchFamily="18" charset="0"/>
              </a:rPr>
              <a:t>”.</a:t>
            </a:r>
          </a:p>
          <a:p>
            <a:pPr marL="0" indent="0" algn="just">
              <a:buNone/>
            </a:pPr>
            <a:r>
              <a:rPr lang="it-IT" sz="1800" b="1" dirty="0" smtClean="0">
                <a:cs typeface="Times New Roman" panose="02020603050405020304" pitchFamily="18" charset="0"/>
              </a:rPr>
              <a:t>Il principio che gli organi internazionali di controllo sui diritti umani impongono agli Stati consiste nel fatto che uno Stato non può allontanare uno straniero verso un Paese in cui la sua vita possa essere messa in pericolo, o andrebbe incontro a tortura e trattamenti disumani.</a:t>
            </a:r>
          </a:p>
          <a:p>
            <a:pPr marL="0" indent="0">
              <a:buNone/>
            </a:pPr>
            <a:r>
              <a:rPr lang="it-IT" sz="1800" b="1" dirty="0" smtClean="0">
                <a:cs typeface="Times New Roman" panose="02020603050405020304" pitchFamily="18" charset="0"/>
              </a:rPr>
              <a:t> Quindi lo Stato che emette un’ordinanza di espulsione di uno straniero dovrebbe tener conto di una serie di condizioni del paese d’origine dello straniero e/o richiedere delle garanzie alle istituzioni dello stesso paese che la vita dello straniero da loro espulso non sarà messa in pericolo e che lui non sarà sottoposto a tortura o ad altri trattamenti disumani.</a:t>
            </a:r>
            <a:br>
              <a:rPr lang="it-IT" sz="1800" b="1" dirty="0" smtClean="0">
                <a:cs typeface="Times New Roman" panose="02020603050405020304" pitchFamily="18" charset="0"/>
              </a:rPr>
            </a:br>
            <a:r>
              <a:rPr lang="it-IT" sz="1800" b="1" dirty="0" smtClean="0">
                <a:cs typeface="Times New Roman" panose="02020603050405020304" pitchFamily="18" charset="0"/>
              </a:rPr>
              <a:t>Un altro diritto importante per i migranti è il divieto di tortura e di trattamenti disumani o degradanti rispetto al quale gli Stati hanno degli obblighi positivi e negativi. </a:t>
            </a:r>
          </a:p>
          <a:p>
            <a:pPr marL="0" indent="0" algn="just">
              <a:buNone/>
            </a:pPr>
            <a:r>
              <a:rPr lang="it-IT" sz="1800" b="1" dirty="0">
                <a:cs typeface="Times New Roman" panose="02020603050405020304" pitchFamily="18" charset="0"/>
              </a:rPr>
              <a:t>G</a:t>
            </a:r>
            <a:r>
              <a:rPr lang="it-IT" sz="1800" b="1" dirty="0" smtClean="0">
                <a:cs typeface="Times New Roman" panose="02020603050405020304" pitchFamily="18" charset="0"/>
              </a:rPr>
              <a:t>li Stati devono adottare tutte le misure legislative, amministrative, giudiziarie o altre misure atte a prevenire la commissione di atti di tortura </a:t>
            </a:r>
            <a:r>
              <a:rPr lang="it-IT" sz="1800" b="1" dirty="0" err="1" smtClean="0">
                <a:cs typeface="Times New Roman" panose="02020603050405020304" pitchFamily="18" charset="0"/>
              </a:rPr>
              <a:t>nonchè</a:t>
            </a:r>
            <a:r>
              <a:rPr lang="it-IT" sz="1800" b="1" dirty="0" smtClean="0">
                <a:cs typeface="Times New Roman" panose="02020603050405020304" pitchFamily="18" charset="0"/>
              </a:rPr>
              <a:t> vietare l’ espulsione o il respingimento di una persona di un altro Stato in cui vi siano gravi motivi per credere che essa rischierebbe di essere sottoposta a tortura e nel determinare tali motivi potrà tener conto anche della violazione sistematica dei diritti dell’uomo</a:t>
            </a:r>
            <a:endParaRPr lang="it-IT" sz="1800" b="1" dirty="0">
              <a:cs typeface="Times New Roman" panose="02020603050405020304" pitchFamily="18" charset="0"/>
            </a:endParaRPr>
          </a:p>
        </p:txBody>
      </p:sp>
    </p:spTree>
    <p:extLst>
      <p:ext uri="{BB962C8B-B14F-4D97-AF65-F5344CB8AC3E}">
        <p14:creationId xmlns:p14="http://schemas.microsoft.com/office/powerpoint/2010/main" val="4163202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9257" y="476250"/>
            <a:ext cx="7985485" cy="564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74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795</Words>
  <Application>Microsoft Office PowerPoint</Application>
  <PresentationFormat>Presentazione su schermo (4:3)</PresentationFormat>
  <Paragraphs>31</Paragraphs>
  <Slides>7</Slides>
  <Notes>0</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Tema di Office</vt:lpstr>
      <vt:lpstr>Presentazione standard di PowerPoint</vt:lpstr>
      <vt:lpstr>Presentazione standard di PowerPoint</vt:lpstr>
      <vt:lpstr>LO STRANIERO IN ITALIA</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STRANIERO IN ITALIA</dc:title>
  <dc:creator>Sandra Girolametti</dc:creator>
  <cp:lastModifiedBy>Sandra Girolametti</cp:lastModifiedBy>
  <cp:revision>15</cp:revision>
  <dcterms:created xsi:type="dcterms:W3CDTF">2019-03-27T13:12:25Z</dcterms:created>
  <dcterms:modified xsi:type="dcterms:W3CDTF">2019-03-27T16:26:32Z</dcterms:modified>
</cp:coreProperties>
</file>