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0" r:id="rId5"/>
    <p:sldId id="257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4" d="100"/>
          <a:sy n="84" d="100"/>
        </p:scale>
        <p:origin x="-96" y="-3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611C00B-412B-4E1E-AB3D-740A199EBADB}" type="datetime1">
              <a:rPr lang="it-IT" smtClean="0"/>
              <a:t>19/12/2020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A45484C-7992-44E9-9002-213D76072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59216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F47E401-DE6A-4486-AB12-E6B7C8A427DE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524A772-5D94-4F12-8B86-44D4FB26368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6884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41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614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3929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276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335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186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524A772-5D94-4F12-8B86-44D4FB26368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66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o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igura a mano libera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igura a mano libera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igura a mano libera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igura a mano libera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igura a mano libera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igura a mano libera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rtlCol="0"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38FD73-929E-4A8E-83D6-5D7313ACF2AA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rtlCol="0" anchor="b">
            <a:normAutofit/>
          </a:bodyPr>
          <a:lstStyle>
            <a:lvl1pPr algn="ctr">
              <a:defRPr sz="2400" b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484311" y="5299603"/>
            <a:ext cx="10018711" cy="493712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C120F4-9DB1-4954-ACC5-A3CDDA892246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rtlCol="0" anchor="ctr">
            <a:normAutofit/>
          </a:bodyPr>
          <a:lstStyle>
            <a:lvl1pPr algn="ctr">
              <a:defRPr sz="3200" b="0" cap="none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9CB230-FE7F-462E-900B-69DCEE3D0421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 di testo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5" name="Casella di testo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rtlCol="0"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rtlCol="0"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3DDCB6-49B9-49A9-B058-5E14F61687CF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rtlCol="0" anchor="b">
            <a:normAutofit/>
          </a:bodyPr>
          <a:lstStyle>
            <a:lvl1pPr algn="r">
              <a:defRPr sz="3200" b="0" cap="none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5C5C71-B1B2-4D87-B58E-3A2CF8C8DE9B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 di testo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5" name="Casella di testo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rtlCol="0"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it-IT" noProof="0"/>
              <a:t>Fare clic per 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4B85CD-E21A-458A-94F6-2E81E8D2F5FF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it-IT" noProof="0"/>
              <a:t>Fare clic per 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BBAB17-EABE-4506-95B0-A9C915A3823F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2B3811-F432-446A-8904-4D0961A532DD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rtlCol="0" anchor="t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CD8822-4F02-4434-AA96-607132C6F0C6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388A09-223A-46F7-844E-E1DA34046CEE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rtlCol="0" anchor="b"/>
          <a:lstStyle>
            <a:lvl1pPr algn="r">
              <a:defRPr sz="4000" b="0" cap="none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B4D4C2-DE58-47C8-BD44-12DC2EED5C52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AA11F6-DB6F-4F2A-AF76-B9122463770E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rtlCol="0"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rtlCol="0"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70F2F7-41D0-4144-899C-6EB7771FBCFB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E9D8D8-CF01-4532-9AB1-C30199089363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FE6D3A-E6E9-40BA-9274-1925E024A282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rtlCol="0" anchor="b">
            <a:normAutofit/>
          </a:bodyPr>
          <a:lstStyle>
            <a:lvl1pPr algn="ctr">
              <a:defRPr sz="2400" b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rtlCol="0"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D4B8C5-63BB-4D55-A9AF-98B76C132433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rtlCol="0" anchor="b">
            <a:normAutofit/>
          </a:bodyPr>
          <a:lstStyle>
            <a:lvl1pPr algn="ctr">
              <a:defRPr sz="2800" b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4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F22EA7-94B2-4507-BD8A-3C21A5B539FD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igura a mano libera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igura a mano libera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igura a mano libera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igura a mano libera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igura a mano libera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igura a mano libera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E7671CF2-F212-493D-9A3B-90A59E3CBA50}" type="datetime1">
              <a:rPr lang="it-IT" noProof="0" smtClean="0"/>
              <a:t>19/12/2020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ttangolo 20">
            <a:extLst>
              <a:ext uri="{FF2B5EF4-FFF2-40B4-BE49-F238E27FC236}">
                <a16:creationId xmlns:a16="http://schemas.microsoft.com/office/drawing/2014/main" xmlns="" id="{E5A92FE9-DB05-4D0D-AF5A-BE8664B9FF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xmlns="" id="{53D9B26A-5143-49A7-BA98-D871D5BD71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6526211" y="1"/>
            <a:ext cx="5014912" cy="6857999"/>
            <a:chOff x="2928938" y="-4763"/>
            <a:chExt cx="5014912" cy="6862763"/>
          </a:xfrm>
        </p:grpSpPr>
        <p:sp>
          <p:nvSpPr>
            <p:cNvPr id="24" name="Figura a mano libera 6">
              <a:extLst>
                <a:ext uri="{FF2B5EF4-FFF2-40B4-BE49-F238E27FC236}">
                  <a16:creationId xmlns:a16="http://schemas.microsoft.com/office/drawing/2014/main" xmlns="" id="{68B85E55-A2A1-4682-B891-F201358A92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Figura a mano libera 7">
              <a:extLst>
                <a:ext uri="{FF2B5EF4-FFF2-40B4-BE49-F238E27FC236}">
                  <a16:creationId xmlns:a16="http://schemas.microsoft.com/office/drawing/2014/main" xmlns="" id="{45EF6EDB-9B5D-49E9-96FA-1AE08BF95E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Figura a mano libera 12">
              <a:extLst>
                <a:ext uri="{FF2B5EF4-FFF2-40B4-BE49-F238E27FC236}">
                  <a16:creationId xmlns:a16="http://schemas.microsoft.com/office/drawing/2014/main" xmlns="" id="{38338226-D6E2-4EEE-B271-DB4BD096DB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Figura a mano libera 13">
              <a:extLst>
                <a:ext uri="{FF2B5EF4-FFF2-40B4-BE49-F238E27FC236}">
                  <a16:creationId xmlns:a16="http://schemas.microsoft.com/office/drawing/2014/main" xmlns="" id="{4878FB48-17B3-4A11-8025-DE0945CD4E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Figura a mano libera 14">
              <a:extLst>
                <a:ext uri="{FF2B5EF4-FFF2-40B4-BE49-F238E27FC236}">
                  <a16:creationId xmlns:a16="http://schemas.microsoft.com/office/drawing/2014/main" xmlns="" id="{4150A21C-DD6D-4D3C-9E95-7A3CA263BE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Figura a mano libera 15">
              <a:extLst>
                <a:ext uri="{FF2B5EF4-FFF2-40B4-BE49-F238E27FC236}">
                  <a16:creationId xmlns:a16="http://schemas.microsoft.com/office/drawing/2014/main" xmlns="" id="{7505BF04-104D-4180-A284-42FCD6B04D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190" y="924232"/>
            <a:ext cx="8174971" cy="3285866"/>
          </a:xfrm>
        </p:spPr>
        <p:txBody>
          <a:bodyPr rtlCol="0">
            <a:normAutofit/>
          </a:bodyPr>
          <a:lstStyle/>
          <a:p>
            <a:pPr algn="l"/>
            <a:r>
              <a:rPr lang="it-IT" sz="6200" dirty="0">
                <a:latin typeface="Bell MT" panose="02020503060305020303" pitchFamily="18" charset="0"/>
              </a:rPr>
              <a:t>Giorgio La Pira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8190" y="4210097"/>
            <a:ext cx="7178070" cy="1723671"/>
          </a:xfrm>
        </p:spPr>
        <p:txBody>
          <a:bodyPr rtlCol="0">
            <a:normAutofit/>
          </a:bodyPr>
          <a:lstStyle/>
          <a:p>
            <a:pPr algn="l" rtl="0"/>
            <a:r>
              <a:rPr lang="it-IT" dirty="0"/>
              <a:t>Nacque il 9 gennaio 1904 a Pozzallo , in Sicilia, figlio di Gaetano, amministratore dei beni dei marchesi Tedeschi, e di Angela Occhipinti.</a:t>
            </a:r>
          </a:p>
        </p:txBody>
      </p:sp>
    </p:spTree>
    <p:extLst>
      <p:ext uri="{BB962C8B-B14F-4D97-AF65-F5344CB8AC3E}">
        <p14:creationId xmlns:p14="http://schemas.microsoft.com/office/powerpoint/2010/main" val="3884466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ttangolo 20">
            <a:extLst>
              <a:ext uri="{FF2B5EF4-FFF2-40B4-BE49-F238E27FC236}">
                <a16:creationId xmlns:a16="http://schemas.microsoft.com/office/drawing/2014/main" xmlns="" id="{99CAC3B1-4879-424D-8F15-2062771961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xmlns="" id="{4B8492CB-DFBA-4A82-9778-F21493DA36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igura a mano libera 6">
              <a:extLst>
                <a:ext uri="{FF2B5EF4-FFF2-40B4-BE49-F238E27FC236}">
                  <a16:creationId xmlns:a16="http://schemas.microsoft.com/office/drawing/2014/main" xmlns="" id="{E34CC1C8-EBDD-4AEA-83E6-B27575B62E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Figura a mano libera 7">
              <a:extLst>
                <a:ext uri="{FF2B5EF4-FFF2-40B4-BE49-F238E27FC236}">
                  <a16:creationId xmlns:a16="http://schemas.microsoft.com/office/drawing/2014/main" xmlns="" id="{D6B38644-B85D-4211-9526-5B4C2A662B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Figura a mano libera 12">
              <a:extLst>
                <a:ext uri="{FF2B5EF4-FFF2-40B4-BE49-F238E27FC236}">
                  <a16:creationId xmlns:a16="http://schemas.microsoft.com/office/drawing/2014/main" xmlns="" id="{8A8B2820-6B8F-4C19-BFC5-D28EE44E5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Figura a mano libera 13">
              <a:extLst>
                <a:ext uri="{FF2B5EF4-FFF2-40B4-BE49-F238E27FC236}">
                  <a16:creationId xmlns:a16="http://schemas.microsoft.com/office/drawing/2014/main" xmlns="" id="{773528ED-4D37-4A77-A8CA-86B6221C5E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Figura a mano libera 14">
              <a:extLst>
                <a:ext uri="{FF2B5EF4-FFF2-40B4-BE49-F238E27FC236}">
                  <a16:creationId xmlns:a16="http://schemas.microsoft.com/office/drawing/2014/main" xmlns="" id="{8A58A902-E944-4399-9A93-A91A6A82B1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Figura a mano libera 15">
              <a:extLst>
                <a:ext uri="{FF2B5EF4-FFF2-40B4-BE49-F238E27FC236}">
                  <a16:creationId xmlns:a16="http://schemas.microsoft.com/office/drawing/2014/main" xmlns="" id="{4EDB1155-2E8E-4FB8-AD42-101FE43832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7492CCE-C435-464E-A19A-D4C606FDB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079" y="710967"/>
            <a:ext cx="6632792" cy="1752599"/>
          </a:xfrm>
        </p:spPr>
        <p:txBody>
          <a:bodyPr rtlCol="0">
            <a:normAutofit/>
          </a:bodyPr>
          <a:lstStyle/>
          <a:p>
            <a:r>
              <a:rPr lang="it-IT" sz="6200" dirty="0">
                <a:latin typeface="Bell MT" panose="02020503060305020303" pitchFamily="18" charset="0"/>
              </a:rPr>
              <a:t>Vita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0DFF4FA-F598-4962-B6AB-31A8BE724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7014" y="2482616"/>
            <a:ext cx="3718303" cy="3851247"/>
          </a:xfrm>
        </p:spPr>
        <p:txBody>
          <a:bodyPr rtlCol="0" anchor="t">
            <a:normAutofit/>
          </a:bodyPr>
          <a:lstStyle/>
          <a:p>
            <a:pPr rtl="0"/>
            <a:r>
              <a:rPr lang="it-IT" sz="1800" dirty="0"/>
              <a:t>Docente di diritto romano di cui tra i principali artefici della Carta Costituzionale;</a:t>
            </a:r>
          </a:p>
          <a:p>
            <a:pPr rtl="0"/>
            <a:r>
              <a:rPr lang="it-IT" sz="1800" dirty="0"/>
              <a:t>Sindaco di Firenze; </a:t>
            </a:r>
          </a:p>
          <a:p>
            <a:pPr rtl="0"/>
            <a:r>
              <a:rPr lang="it-IT" sz="1800" dirty="0"/>
              <a:t>Fervente cattolico  il quale promuove la dignità umana e la civiltà cristiana; </a:t>
            </a:r>
          </a:p>
          <a:p>
            <a:pPr rtl="0"/>
            <a:r>
              <a:rPr lang="it-IT" sz="1800" dirty="0"/>
              <a:t>E’ stato dichiarato venerabile il 5 luglio 2018 da papa Francesco;</a:t>
            </a:r>
          </a:p>
          <a:p>
            <a:pPr rtl="0"/>
            <a:endParaRPr lang="it-IT" sz="1800" dirty="0"/>
          </a:p>
        </p:txBody>
      </p:sp>
      <p:pic>
        <p:nvPicPr>
          <p:cNvPr id="2050" name="Picture 2" descr="27 dicembre 1947 veniva promulgata la nostra costituzione. Per ricordare  questo evento, ecco il mio incipit della mia tesi di laurea in Scienze  Politiche – IL CONTRIBUTO DI LA PIRA ALLA INDIVIDUAZIONE">
            <a:extLst>
              <a:ext uri="{FF2B5EF4-FFF2-40B4-BE49-F238E27FC236}">
                <a16:creationId xmlns:a16="http://schemas.microsoft.com/office/drawing/2014/main" xmlns="" id="{506465AD-6091-4F8F-8DFA-35E442A5C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66" y="2295786"/>
            <a:ext cx="2853698" cy="385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684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ttangolo 20">
            <a:extLst>
              <a:ext uri="{FF2B5EF4-FFF2-40B4-BE49-F238E27FC236}">
                <a16:creationId xmlns:a16="http://schemas.microsoft.com/office/drawing/2014/main" xmlns="" id="{99CAC3B1-4879-424D-8F15-2062771961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xmlns="" id="{4B8492CB-DFBA-4A82-9778-F21493DA36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igura a mano libera 6">
              <a:extLst>
                <a:ext uri="{FF2B5EF4-FFF2-40B4-BE49-F238E27FC236}">
                  <a16:creationId xmlns:a16="http://schemas.microsoft.com/office/drawing/2014/main" xmlns="" id="{E34CC1C8-EBDD-4AEA-83E6-B27575B62E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Figura a mano libera 7">
              <a:extLst>
                <a:ext uri="{FF2B5EF4-FFF2-40B4-BE49-F238E27FC236}">
                  <a16:creationId xmlns:a16="http://schemas.microsoft.com/office/drawing/2014/main" xmlns="" id="{D6B38644-B85D-4211-9526-5B4C2A662B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Figura a mano libera 12">
              <a:extLst>
                <a:ext uri="{FF2B5EF4-FFF2-40B4-BE49-F238E27FC236}">
                  <a16:creationId xmlns:a16="http://schemas.microsoft.com/office/drawing/2014/main" xmlns="" id="{8A8B2820-6B8F-4C19-BFC5-D28EE44E5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Figura a mano libera 13">
              <a:extLst>
                <a:ext uri="{FF2B5EF4-FFF2-40B4-BE49-F238E27FC236}">
                  <a16:creationId xmlns:a16="http://schemas.microsoft.com/office/drawing/2014/main" xmlns="" id="{773528ED-4D37-4A77-A8CA-86B6221C5E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Figura a mano libera 14">
              <a:extLst>
                <a:ext uri="{FF2B5EF4-FFF2-40B4-BE49-F238E27FC236}">
                  <a16:creationId xmlns:a16="http://schemas.microsoft.com/office/drawing/2014/main" xmlns="" id="{8A58A902-E944-4399-9A93-A91A6A82B1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Figura a mano libera 15">
              <a:extLst>
                <a:ext uri="{FF2B5EF4-FFF2-40B4-BE49-F238E27FC236}">
                  <a16:creationId xmlns:a16="http://schemas.microsoft.com/office/drawing/2014/main" xmlns="" id="{4EDB1155-2E8E-4FB8-AD42-101FE43832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7492CCE-C435-464E-A19A-D4C606FDB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 rtlCol="0">
            <a:normAutofit/>
          </a:bodyPr>
          <a:lstStyle/>
          <a:p>
            <a:r>
              <a:rPr lang="it-IT" sz="6200" dirty="0">
                <a:latin typeface="Bell MT" panose="02020503060305020303" pitchFamily="18" charset="0"/>
              </a:rPr>
              <a:t>Conversione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0DFF4FA-F598-4962-B6AB-31A8BE724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2719193"/>
          </a:xfrm>
        </p:spPr>
        <p:txBody>
          <a:bodyPr rtlCol="0" anchor="t">
            <a:normAutofit/>
          </a:bodyPr>
          <a:lstStyle/>
          <a:p>
            <a:pPr rtl="0"/>
            <a:r>
              <a:rPr lang="it-IT" sz="1800" dirty="0"/>
              <a:t>Il giovane La Pira è affascinato da Gabriele D'Annunzio e Tommaso Marinetti,  soprattutto dal loro ideale di cambiamento il quale si fa sentire anche in La Pira durante il periodo pasquale.</a:t>
            </a:r>
          </a:p>
          <a:p>
            <a:pPr rtl="0"/>
            <a:r>
              <a:rPr lang="it-IT" sz="1800" dirty="0"/>
              <a:t>L'incontro eucaristico si tramuta in bisogno di comunione, desiderio di consacrazione che sarà appagato divenendo domenicano già nel 1925, a Messina, assumendo il nome di Fra Raimondo </a:t>
            </a:r>
            <a:r>
              <a:rPr lang="it-IT" sz="1800" dirty="0" err="1"/>
              <a:t>definendosicome</a:t>
            </a:r>
            <a:r>
              <a:rPr lang="it-IT" sz="1800" dirty="0"/>
              <a:t>  "libero apostolo del Signore”.</a:t>
            </a:r>
          </a:p>
        </p:txBody>
      </p:sp>
    </p:spTree>
    <p:extLst>
      <p:ext uri="{BB962C8B-B14F-4D97-AF65-F5344CB8AC3E}">
        <p14:creationId xmlns:p14="http://schemas.microsoft.com/office/powerpoint/2010/main" val="126478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ttangolo 20">
            <a:extLst>
              <a:ext uri="{FF2B5EF4-FFF2-40B4-BE49-F238E27FC236}">
                <a16:creationId xmlns:a16="http://schemas.microsoft.com/office/drawing/2014/main" xmlns="" id="{99CAC3B1-4879-424D-8F15-2062771961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xmlns="" id="{4B8492CB-DFBA-4A82-9778-F21493DA36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igura a mano libera 6">
              <a:extLst>
                <a:ext uri="{FF2B5EF4-FFF2-40B4-BE49-F238E27FC236}">
                  <a16:creationId xmlns:a16="http://schemas.microsoft.com/office/drawing/2014/main" xmlns="" id="{E34CC1C8-EBDD-4AEA-83E6-B27575B62E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Figura a mano libera 7">
              <a:extLst>
                <a:ext uri="{FF2B5EF4-FFF2-40B4-BE49-F238E27FC236}">
                  <a16:creationId xmlns:a16="http://schemas.microsoft.com/office/drawing/2014/main" xmlns="" id="{D6B38644-B85D-4211-9526-5B4C2A662B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Figura a mano libera 12">
              <a:extLst>
                <a:ext uri="{FF2B5EF4-FFF2-40B4-BE49-F238E27FC236}">
                  <a16:creationId xmlns:a16="http://schemas.microsoft.com/office/drawing/2014/main" xmlns="" id="{8A8B2820-6B8F-4C19-BFC5-D28EE44E5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Figura a mano libera 13">
              <a:extLst>
                <a:ext uri="{FF2B5EF4-FFF2-40B4-BE49-F238E27FC236}">
                  <a16:creationId xmlns:a16="http://schemas.microsoft.com/office/drawing/2014/main" xmlns="" id="{773528ED-4D37-4A77-A8CA-86B6221C5E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Figura a mano libera 14">
              <a:extLst>
                <a:ext uri="{FF2B5EF4-FFF2-40B4-BE49-F238E27FC236}">
                  <a16:creationId xmlns:a16="http://schemas.microsoft.com/office/drawing/2014/main" xmlns="" id="{8A58A902-E944-4399-9A93-A91A6A82B1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Figura a mano libera 15">
              <a:extLst>
                <a:ext uri="{FF2B5EF4-FFF2-40B4-BE49-F238E27FC236}">
                  <a16:creationId xmlns:a16="http://schemas.microsoft.com/office/drawing/2014/main" xmlns="" id="{4EDB1155-2E8E-4FB8-AD42-101FE43832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7492CCE-C435-464E-A19A-D4C606FDB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303" y="415132"/>
            <a:ext cx="7411825" cy="1752599"/>
          </a:xfrm>
        </p:spPr>
        <p:txBody>
          <a:bodyPr rtlCol="0">
            <a:normAutofit/>
          </a:bodyPr>
          <a:lstStyle/>
          <a:p>
            <a:r>
              <a:rPr lang="it-IT" sz="6200" dirty="0">
                <a:latin typeface="Bell MT" panose="02020503060305020303" pitchFamily="18" charset="0"/>
              </a:rPr>
              <a:t>Crescita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0DFF4FA-F598-4962-B6AB-31A8BE724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1926" y="2111566"/>
            <a:ext cx="3594324" cy="4275138"/>
          </a:xfrm>
        </p:spPr>
        <p:txBody>
          <a:bodyPr rtlCol="0" anchor="t">
            <a:normAutofit/>
          </a:bodyPr>
          <a:lstStyle/>
          <a:p>
            <a:r>
              <a:rPr lang="it-IT" sz="1800" dirty="0"/>
              <a:t>Nel 1926 si trasferisce a Firenze  dove viene ospitato presso il convento domenicano di San Marco, si laurea con lode e nel 1934 divenne professore supplente di Diritto Romano all'Università di Firenze.</a:t>
            </a:r>
          </a:p>
          <a:p>
            <a:pPr rtl="0"/>
            <a:r>
              <a:rPr lang="it-IT" sz="1800" dirty="0"/>
              <a:t>Nel 1939 fonda «Principi», rivista in lingua latina volta alla difesa dei diritti della persona umana criticando  il fascismo fino a quando  Il regime fascista costringerà La Pira ad interrompere le pubblicazioni.</a:t>
            </a:r>
          </a:p>
          <a:p>
            <a:pPr rtl="0"/>
            <a:endParaRPr lang="it-IT" sz="1800" dirty="0"/>
          </a:p>
        </p:txBody>
      </p:sp>
      <p:pic>
        <p:nvPicPr>
          <p:cNvPr id="1026" name="Picture 2" descr="Giorgio La Pira, quando la politica sa diventare profezia – Suore  Adoratrici del SS. Sacramento">
            <a:extLst>
              <a:ext uri="{FF2B5EF4-FFF2-40B4-BE49-F238E27FC236}">
                <a16:creationId xmlns:a16="http://schemas.microsoft.com/office/drawing/2014/main" xmlns="" id="{3D25C4FE-3404-4EA5-8CD6-DB4F89F35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03" y="2111345"/>
            <a:ext cx="25146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553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ttangolo 20">
            <a:extLst>
              <a:ext uri="{FF2B5EF4-FFF2-40B4-BE49-F238E27FC236}">
                <a16:creationId xmlns:a16="http://schemas.microsoft.com/office/drawing/2014/main" xmlns="" id="{99CAC3B1-4879-424D-8F15-2062771961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xmlns="" id="{4B8492CB-DFBA-4A82-9778-F21493DA36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igura a mano libera 6">
              <a:extLst>
                <a:ext uri="{FF2B5EF4-FFF2-40B4-BE49-F238E27FC236}">
                  <a16:creationId xmlns:a16="http://schemas.microsoft.com/office/drawing/2014/main" xmlns="" id="{E34CC1C8-EBDD-4AEA-83E6-B27575B62E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Figura a mano libera 7">
              <a:extLst>
                <a:ext uri="{FF2B5EF4-FFF2-40B4-BE49-F238E27FC236}">
                  <a16:creationId xmlns:a16="http://schemas.microsoft.com/office/drawing/2014/main" xmlns="" id="{D6B38644-B85D-4211-9526-5B4C2A662B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Figura a mano libera 12">
              <a:extLst>
                <a:ext uri="{FF2B5EF4-FFF2-40B4-BE49-F238E27FC236}">
                  <a16:creationId xmlns:a16="http://schemas.microsoft.com/office/drawing/2014/main" xmlns="" id="{8A8B2820-6B8F-4C19-BFC5-D28EE44E5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Figura a mano libera 13">
              <a:extLst>
                <a:ext uri="{FF2B5EF4-FFF2-40B4-BE49-F238E27FC236}">
                  <a16:creationId xmlns:a16="http://schemas.microsoft.com/office/drawing/2014/main" xmlns="" id="{773528ED-4D37-4A77-A8CA-86B6221C5E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Figura a mano libera 14">
              <a:extLst>
                <a:ext uri="{FF2B5EF4-FFF2-40B4-BE49-F238E27FC236}">
                  <a16:creationId xmlns:a16="http://schemas.microsoft.com/office/drawing/2014/main" xmlns="" id="{8A58A902-E944-4399-9A93-A91A6A82B1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Figura a mano libera 15">
              <a:extLst>
                <a:ext uri="{FF2B5EF4-FFF2-40B4-BE49-F238E27FC236}">
                  <a16:creationId xmlns:a16="http://schemas.microsoft.com/office/drawing/2014/main" xmlns="" id="{4EDB1155-2E8E-4FB8-AD42-101FE43832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7492CCE-C435-464E-A19A-D4C606FDB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078" y="710967"/>
            <a:ext cx="7411825" cy="1752599"/>
          </a:xfrm>
        </p:spPr>
        <p:txBody>
          <a:bodyPr rtlCol="0">
            <a:normAutofit/>
          </a:bodyPr>
          <a:lstStyle/>
          <a:p>
            <a:r>
              <a:rPr lang="it-IT" sz="6200" dirty="0">
                <a:latin typeface="Bell MT" panose="02020503060305020303" pitchFamily="18" charset="0"/>
              </a:rPr>
              <a:t>Fede Religiosa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0DFF4FA-F598-4962-B6AB-31A8BE724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3079460"/>
          </a:xfrm>
        </p:spPr>
        <p:txBody>
          <a:bodyPr rtlCol="0" anchor="t">
            <a:normAutofit/>
          </a:bodyPr>
          <a:lstStyle/>
          <a:p>
            <a:r>
              <a:rPr lang="it-IT" sz="1800" dirty="0"/>
              <a:t>La Pira pone la figura di Cristo vivente, come riconciliatore dell'uomo con Dio: </a:t>
            </a:r>
          </a:p>
          <a:p>
            <a:r>
              <a:rPr lang="it-IT" sz="1800" dirty="0"/>
              <a:t>Attraverso l'incarnazione, ogni problema umano è riscattato continuamente nel corso della storia. </a:t>
            </a:r>
          </a:p>
          <a:p>
            <a:r>
              <a:rPr lang="it-IT" sz="1800" dirty="0"/>
              <a:t>Ogni fedele nella sua vita attiva e interiore, deve unirsi a Cristo attraverso la grazia. </a:t>
            </a:r>
          </a:p>
          <a:p>
            <a:r>
              <a:rPr lang="it-IT" sz="1800" dirty="0"/>
              <a:t>La profonda azione sociale è fondata sul comandamento dell'amore, inteso come la realizzazione del Corpo mistico di Gesù Cristo Dio nella  storia .</a:t>
            </a:r>
          </a:p>
        </p:txBody>
      </p:sp>
    </p:spTree>
    <p:extLst>
      <p:ext uri="{BB962C8B-B14F-4D97-AF65-F5344CB8AC3E}">
        <p14:creationId xmlns:p14="http://schemas.microsoft.com/office/powerpoint/2010/main" val="1460686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ttangolo 20">
            <a:extLst>
              <a:ext uri="{FF2B5EF4-FFF2-40B4-BE49-F238E27FC236}">
                <a16:creationId xmlns:a16="http://schemas.microsoft.com/office/drawing/2014/main" xmlns="" id="{99CAC3B1-4879-424D-8F15-2062771961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xmlns="" id="{4B8492CB-DFBA-4A82-9778-F21493DA36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igura a mano libera 6">
              <a:extLst>
                <a:ext uri="{FF2B5EF4-FFF2-40B4-BE49-F238E27FC236}">
                  <a16:creationId xmlns:a16="http://schemas.microsoft.com/office/drawing/2014/main" xmlns="" id="{E34CC1C8-EBDD-4AEA-83E6-B27575B62E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Figura a mano libera 7">
              <a:extLst>
                <a:ext uri="{FF2B5EF4-FFF2-40B4-BE49-F238E27FC236}">
                  <a16:creationId xmlns:a16="http://schemas.microsoft.com/office/drawing/2014/main" xmlns="" id="{D6B38644-B85D-4211-9526-5B4C2A662B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Figura a mano libera 12">
              <a:extLst>
                <a:ext uri="{FF2B5EF4-FFF2-40B4-BE49-F238E27FC236}">
                  <a16:creationId xmlns:a16="http://schemas.microsoft.com/office/drawing/2014/main" xmlns="" id="{8A8B2820-6B8F-4C19-BFC5-D28EE44E5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Figura a mano libera 13">
              <a:extLst>
                <a:ext uri="{FF2B5EF4-FFF2-40B4-BE49-F238E27FC236}">
                  <a16:creationId xmlns:a16="http://schemas.microsoft.com/office/drawing/2014/main" xmlns="" id="{773528ED-4D37-4A77-A8CA-86B6221C5E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Figura a mano libera 14">
              <a:extLst>
                <a:ext uri="{FF2B5EF4-FFF2-40B4-BE49-F238E27FC236}">
                  <a16:creationId xmlns:a16="http://schemas.microsoft.com/office/drawing/2014/main" xmlns="" id="{8A58A902-E944-4399-9A93-A91A6A82B1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Figura a mano libera 15">
              <a:extLst>
                <a:ext uri="{FF2B5EF4-FFF2-40B4-BE49-F238E27FC236}">
                  <a16:creationId xmlns:a16="http://schemas.microsoft.com/office/drawing/2014/main" xmlns="" id="{4EDB1155-2E8E-4FB8-AD42-101FE43832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7492CCE-C435-464E-A19A-D4C606FDB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 rtlCol="0">
            <a:normAutofit fontScale="90000"/>
          </a:bodyPr>
          <a:lstStyle/>
          <a:p>
            <a:r>
              <a:rPr lang="it-IT" sz="6200" dirty="0">
                <a:latin typeface="Bell MT" panose="02020503060305020303" pitchFamily="18" charset="0"/>
              </a:rPr>
              <a:t>Processo di Beatificazione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0DFF4FA-F598-4962-B6AB-31A8BE724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1821111"/>
          </a:xfrm>
        </p:spPr>
        <p:txBody>
          <a:bodyPr rtlCol="0" anchor="t">
            <a:normAutofit/>
          </a:bodyPr>
          <a:lstStyle/>
          <a:p>
            <a:pPr rtl="0"/>
            <a:r>
              <a:rPr lang="it-IT" sz="1800" dirty="0"/>
              <a:t>Nel 1986 sotto papa Giovanni Paolo II è stata avviata la sua causa di beatificazione. Nel 2005 i documenti sono stati inviati in Vaticano .Il 5 luglio 2018 viene dichiarato Venerabile da papa Francesco e, nello stesso giorno, dichiara che sarà beato, dopo il riconoscimento di un miracolo attribuito all’intercessione di La Pira.</a:t>
            </a:r>
          </a:p>
          <a:p>
            <a:pPr rtl="0"/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587180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ttangolo 20">
            <a:extLst>
              <a:ext uri="{FF2B5EF4-FFF2-40B4-BE49-F238E27FC236}">
                <a16:creationId xmlns:a16="http://schemas.microsoft.com/office/drawing/2014/main" xmlns="" id="{99CAC3B1-4879-424D-8F15-2062771961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xmlns="" id="{4B8492CB-DFBA-4A82-9778-F21493DA36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igura a mano libera 6">
              <a:extLst>
                <a:ext uri="{FF2B5EF4-FFF2-40B4-BE49-F238E27FC236}">
                  <a16:creationId xmlns:a16="http://schemas.microsoft.com/office/drawing/2014/main" xmlns="" id="{E34CC1C8-EBDD-4AEA-83E6-B27575B62E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Figura a mano libera 7">
              <a:extLst>
                <a:ext uri="{FF2B5EF4-FFF2-40B4-BE49-F238E27FC236}">
                  <a16:creationId xmlns:a16="http://schemas.microsoft.com/office/drawing/2014/main" xmlns="" id="{D6B38644-B85D-4211-9526-5B4C2A662B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Figura a mano libera 12">
              <a:extLst>
                <a:ext uri="{FF2B5EF4-FFF2-40B4-BE49-F238E27FC236}">
                  <a16:creationId xmlns:a16="http://schemas.microsoft.com/office/drawing/2014/main" xmlns="" id="{8A8B2820-6B8F-4C19-BFC5-D28EE44E5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Figura a mano libera 13">
              <a:extLst>
                <a:ext uri="{FF2B5EF4-FFF2-40B4-BE49-F238E27FC236}">
                  <a16:creationId xmlns:a16="http://schemas.microsoft.com/office/drawing/2014/main" xmlns="" id="{773528ED-4D37-4A77-A8CA-86B6221C5E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8" name="Figura a mano libera 14">
              <a:extLst>
                <a:ext uri="{FF2B5EF4-FFF2-40B4-BE49-F238E27FC236}">
                  <a16:creationId xmlns:a16="http://schemas.microsoft.com/office/drawing/2014/main" xmlns="" id="{8A58A902-E944-4399-9A93-A91A6A82B1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Figura a mano libera 15">
              <a:extLst>
                <a:ext uri="{FF2B5EF4-FFF2-40B4-BE49-F238E27FC236}">
                  <a16:creationId xmlns:a16="http://schemas.microsoft.com/office/drawing/2014/main" xmlns="" id="{4EDB1155-2E8E-4FB8-AD42-101FE43832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7492CCE-C435-464E-A19A-D4C606FDB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1740716"/>
            <a:ext cx="7411825" cy="3158455"/>
          </a:xfrm>
        </p:spPr>
        <p:txBody>
          <a:bodyPr rtlCol="0">
            <a:normAutofit/>
          </a:bodyPr>
          <a:lstStyle/>
          <a:p>
            <a:r>
              <a:rPr lang="it-IT" sz="8800" dirty="0">
                <a:latin typeface="Bell MT" panose="02020503060305020303" pitchFamily="18" charset="0"/>
              </a:rPr>
              <a:t>THE END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551406" y="6228784"/>
            <a:ext cx="2344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Francesco Ferretti 4C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89138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6805663_TF22644756.potx" id="{F541F96E-8857-48D4-8F07-6FD7EEFBFA27}" vid="{55106144-CB77-482A-8F4B-BD8BB7D3995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27C19A7-3107-4CB2-BD0D-F7C79BE028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315AA3-EAE3-44ED-8368-BAC2FFFB48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023227-530E-4024-91EF-312A851A758C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 Parallasse</Template>
  <TotalTime>0</TotalTime>
  <Words>362</Words>
  <Application>Microsoft Office PowerPoint</Application>
  <PresentationFormat>Personalizzato</PresentationFormat>
  <Paragraphs>29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Parallasse</vt:lpstr>
      <vt:lpstr>Giorgio La Pira</vt:lpstr>
      <vt:lpstr>Vita</vt:lpstr>
      <vt:lpstr>Conversione</vt:lpstr>
      <vt:lpstr>Crescita</vt:lpstr>
      <vt:lpstr>Fede Religiosa</vt:lpstr>
      <vt:lpstr>Processo di Beatificazione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Giorgio La Pira</dc:title>
  <dc:creator>Utente</dc:creator>
  <cp:lastModifiedBy>Rosella Passari</cp:lastModifiedBy>
  <cp:revision>28</cp:revision>
  <dcterms:created xsi:type="dcterms:W3CDTF">2020-11-20T20:24:00Z</dcterms:created>
  <dcterms:modified xsi:type="dcterms:W3CDTF">2020-12-19T09:03:48Z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