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31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3" r:id="rId6"/>
    <p:sldId id="265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655A6C46-294F-44CE-A585-E2FB4F4E53D2}">
          <p14:sldIdLst>
            <p14:sldId id="256"/>
            <p14:sldId id="259"/>
          </p14:sldIdLst>
        </p14:section>
        <p14:section name="Sezione senza titolo" id="{4FF57820-6203-4177-A422-54995A07B174}">
          <p14:sldIdLst>
            <p14:sldId id="260"/>
            <p14:sldId id="261"/>
            <p14:sldId id="263"/>
            <p14:sldId id="265"/>
            <p14:sldId id="262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>
        <p:scale>
          <a:sx n="80" d="100"/>
          <a:sy n="80" d="100"/>
        </p:scale>
        <p:origin x="-96" y="-4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681C3-F75E-41F1-8CEE-06509B5AB2E1}" type="datetimeFigureOut">
              <a:rPr lang="it-IT" smtClean="0"/>
              <a:t>19/12/2020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4D6F7-6915-4F8A-9248-B787EAD1B29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6056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=""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=""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=""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569-AC90-44EB-9EF4-4E5C2F5D823C}" type="datetime1">
              <a:rPr lang="en-US" smtClean="0"/>
              <a:t>12/19/2020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3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5ECD8B30-1B71-45A1-8314-D59C86F581E1}" type="datetime1">
              <a:rPr lang="en-US" smtClean="0"/>
              <a:pPr/>
              <a:t>12/19/2020</a:t>
            </a:fld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‹N›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024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1" name="Rectangle 127">
            <a:extLst>
              <a:ext uri="{FF2B5EF4-FFF2-40B4-BE49-F238E27FC236}">
                <a16:creationId xmlns="" xmlns:a16="http://schemas.microsoft.com/office/drawing/2014/main" id="{3A397E3E-B90C-4D82-BAAA-36F7AC6A45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Rectangle 129">
            <a:extLst>
              <a:ext uri="{FF2B5EF4-FFF2-40B4-BE49-F238E27FC236}">
                <a16:creationId xmlns="" xmlns:a16="http://schemas.microsoft.com/office/drawing/2014/main" id="{A19B25F6-D845-46F3-BA69-3D48CEF7EF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56624" y="901769"/>
            <a:ext cx="4970256" cy="3855397"/>
          </a:xfrm>
          <a:prstGeom prst="rect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Rectangle 131">
            <a:extLst>
              <a:ext uri="{FF2B5EF4-FFF2-40B4-BE49-F238E27FC236}">
                <a16:creationId xmlns="" xmlns:a16="http://schemas.microsoft.com/office/drawing/2014/main" id="{5FAC0226-4651-4BF7-AA72-6DB611F80F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56624" y="901769"/>
            <a:ext cx="4970256" cy="3855397"/>
          </a:xfrm>
          <a:prstGeom prst="rect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" name="Freeform: Shape 133">
            <a:extLst>
              <a:ext uri="{FF2B5EF4-FFF2-40B4-BE49-F238E27FC236}">
                <a16:creationId xmlns="" xmlns:a16="http://schemas.microsoft.com/office/drawing/2014/main" id="{B8CCAA36-1E98-45B0-AAF9-D8807BA8EF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3" name="Freeform: Shape 135">
            <a:extLst>
              <a:ext uri="{FF2B5EF4-FFF2-40B4-BE49-F238E27FC236}">
                <a16:creationId xmlns="" xmlns:a16="http://schemas.microsoft.com/office/drawing/2014/main" id="{783F456C-8972-439A-90A4-D7C52FA3A0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4" name="Freeform: Shape 137">
            <a:extLst>
              <a:ext uri="{FF2B5EF4-FFF2-40B4-BE49-F238E27FC236}">
                <a16:creationId xmlns="" xmlns:a16="http://schemas.microsoft.com/office/drawing/2014/main" id="{0390AF2C-728C-4687-B7A2-3F9C788EC3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39689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165" name="Freeform: Shape 139">
            <a:extLst>
              <a:ext uri="{FF2B5EF4-FFF2-40B4-BE49-F238E27FC236}">
                <a16:creationId xmlns="" xmlns:a16="http://schemas.microsoft.com/office/drawing/2014/main" id="{D1C510C0-DED1-4708-AA14-355E5AFF12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83663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 useBgFill="1">
        <p:nvSpPr>
          <p:cNvPr id="142" name="Rectangle 141">
            <a:extLst>
              <a:ext uri="{FF2B5EF4-FFF2-40B4-BE49-F238E27FC236}">
                <a16:creationId xmlns="" xmlns:a16="http://schemas.microsoft.com/office/drawing/2014/main" id="{558C4F41-C97D-4755-8F7C-8C0A8E182F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49229" y="798986"/>
            <a:ext cx="4970256" cy="385539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C7AAB18-37FC-4563-94B5-9593FCF9B9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6003" y="1018596"/>
            <a:ext cx="4184101" cy="2577893"/>
          </a:xfrm>
        </p:spPr>
        <p:txBody>
          <a:bodyPr>
            <a:normAutofit/>
          </a:bodyPr>
          <a:lstStyle/>
          <a:p>
            <a:r>
              <a:rPr lang="it-IT" dirty="0">
                <a:latin typeface="Algerian" panose="04020705040A02060702" pitchFamily="82" charset="0"/>
              </a:rPr>
              <a:t>EDITH STEIN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3000326B-B9DC-4E19-9730-5B47FC7FD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6003" y="3688565"/>
            <a:ext cx="4184101" cy="809693"/>
          </a:xfrm>
        </p:spPr>
        <p:txBody>
          <a:bodyPr>
            <a:noAutofit/>
          </a:bodyPr>
          <a:lstStyle/>
          <a:p>
            <a:r>
              <a:rPr lang="it-IT" sz="2800" b="1" i="0" dirty="0">
                <a:solidFill>
                  <a:srgbClr val="00B0F0"/>
                </a:solidFill>
                <a:effectLst/>
                <a:latin typeface="Agency FB" panose="020B0503020202020204" pitchFamily="34" charset="0"/>
              </a:rPr>
              <a:t>S. Teresa Benedetta della Croce</a:t>
            </a:r>
          </a:p>
        </p:txBody>
      </p:sp>
      <p:sp>
        <p:nvSpPr>
          <p:cNvPr id="144" name="Oval 143">
            <a:extLst>
              <a:ext uri="{FF2B5EF4-FFF2-40B4-BE49-F238E27FC236}">
                <a16:creationId xmlns="" xmlns:a16="http://schemas.microsoft.com/office/drawing/2014/main" id="{A232F408-BBCD-48EE-ABF6-95201EF723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366115" y="345376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6" name="Oval 145">
            <a:extLst>
              <a:ext uri="{FF2B5EF4-FFF2-40B4-BE49-F238E27FC236}">
                <a16:creationId xmlns="" xmlns:a16="http://schemas.microsoft.com/office/drawing/2014/main" id="{302D5D2F-11CF-47F1-B542-8ED3199DC02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366115" y="3453761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8" name="Freeform: Shape 147">
            <a:extLst>
              <a:ext uri="{FF2B5EF4-FFF2-40B4-BE49-F238E27FC236}">
                <a16:creationId xmlns="" xmlns:a16="http://schemas.microsoft.com/office/drawing/2014/main" id="{79109165-7872-4D8A-A545-F48B3AF1D09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983019" y="4738591"/>
            <a:ext cx="2208981" cy="211940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0" name="Freeform: Shape 149">
            <a:extLst>
              <a:ext uri="{FF2B5EF4-FFF2-40B4-BE49-F238E27FC236}">
                <a16:creationId xmlns="" xmlns:a16="http://schemas.microsoft.com/office/drawing/2014/main" id="{5438E66D-E34C-48D4-9F9D-021EBD5689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983019" y="4738591"/>
            <a:ext cx="2208981" cy="211940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52" name="Graphic 185">
            <a:extLst>
              <a:ext uri="{FF2B5EF4-FFF2-40B4-BE49-F238E27FC236}">
                <a16:creationId xmlns="" xmlns:a16="http://schemas.microsoft.com/office/drawing/2014/main" id="{1BC9510C-172B-4086-A60F-7AF0FBF222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0343487" y="5662437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153" name="Freeform: Shape 152">
              <a:extLst>
                <a:ext uri="{FF2B5EF4-FFF2-40B4-BE49-F238E27FC236}">
                  <a16:creationId xmlns="" xmlns:a16="http://schemas.microsoft.com/office/drawing/2014/main" id="{C688A7FC-74D4-4003-9F5C-8C0A3F661FF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="" xmlns:a16="http://schemas.microsoft.com/office/drawing/2014/main" id="{9443884A-0473-4494-95AC-A74292738D8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="" xmlns:a16="http://schemas.microsoft.com/office/drawing/2014/main" id="{EA5C72FE-7FB1-4DA7-8CF8-45CA6AFB52B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="" xmlns:a16="http://schemas.microsoft.com/office/drawing/2014/main" id="{48A05A27-4E41-41AB-BB9E-977863EF728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="" xmlns:a16="http://schemas.microsoft.com/office/drawing/2014/main" id="{E412BF9D-EAB2-42D7-B657-42D5D101B98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BA1F13FA-0BC4-4D65-BC33-6C3FA31305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3638"/>
          <a:stretch/>
        </p:blipFill>
        <p:spPr>
          <a:xfrm>
            <a:off x="7762240" y="2580962"/>
            <a:ext cx="3177708" cy="3217333"/>
          </a:xfrm>
          <a:prstGeom prst="rect">
            <a:avLst/>
          </a:prstGeom>
        </p:spPr>
      </p:pic>
      <p:sp>
        <p:nvSpPr>
          <p:cNvPr id="159" name="Graphic 212">
            <a:extLst>
              <a:ext uri="{FF2B5EF4-FFF2-40B4-BE49-F238E27FC236}">
                <a16:creationId xmlns="" xmlns:a16="http://schemas.microsoft.com/office/drawing/2014/main" id="{FEFCF180-A212-449F-8D07-5EC94B281A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832063" y="2262962"/>
            <a:ext cx="622472" cy="622472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61" name="Graphic 212">
            <a:extLst>
              <a:ext uri="{FF2B5EF4-FFF2-40B4-BE49-F238E27FC236}">
                <a16:creationId xmlns="" xmlns:a16="http://schemas.microsoft.com/office/drawing/2014/main" id="{1400E1BC-11DC-49A0-856F-992F20EB43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832063" y="2262962"/>
            <a:ext cx="622472" cy="622472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71750" y="-4762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6505" y="6393418"/>
            <a:ext cx="1748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Miele Gaia 4C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782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2AD3FFD1-B17D-495B-9E39-2D05F2D40FB4}"/>
              </a:ext>
            </a:extLst>
          </p:cNvPr>
          <p:cNvSpPr txBox="1"/>
          <p:nvPr/>
        </p:nvSpPr>
        <p:spPr>
          <a:xfrm>
            <a:off x="819150" y="552450"/>
            <a:ext cx="6896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0" i="0" dirty="0">
                <a:effectLst/>
                <a:latin typeface="Century Schoolbook" panose="02040604050505020304" pitchFamily="18" charset="0"/>
              </a:rPr>
              <a:t>Nasce a Breslavia, allora in Germania e oggi in Polonia, il </a:t>
            </a:r>
            <a:r>
              <a:rPr lang="it-IT" sz="2400" b="0" i="0" dirty="0">
                <a:solidFill>
                  <a:srgbClr val="00B0F0"/>
                </a:solidFill>
                <a:effectLst/>
                <a:latin typeface="Century Schoolbook" panose="02040604050505020304" pitchFamily="18" charset="0"/>
              </a:rPr>
              <a:t>12 ottobre 1891 </a:t>
            </a:r>
            <a:r>
              <a:rPr lang="it-IT" sz="2400" b="0" i="0" dirty="0">
                <a:effectLst/>
                <a:latin typeface="Century Schoolbook" panose="02040604050505020304" pitchFamily="18" charset="0"/>
              </a:rPr>
              <a:t>in una famiglia ebrea: ultima di undici figli.</a:t>
            </a:r>
            <a:endParaRPr lang="it-IT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02C0C106-DD75-412D-B839-BD07B55A10B1}"/>
              </a:ext>
            </a:extLst>
          </p:cNvPr>
          <p:cNvSpPr txBox="1"/>
          <p:nvPr/>
        </p:nvSpPr>
        <p:spPr>
          <a:xfrm>
            <a:off x="819150" y="2019300"/>
            <a:ext cx="7962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0" i="0" dirty="0">
                <a:effectLst/>
                <a:latin typeface="Century Schoolbook" panose="02040604050505020304" pitchFamily="18" charset="0"/>
              </a:rPr>
              <a:t>A 14 anni dopo una grave crisi adolescenziale comincia a professarsi atea.</a:t>
            </a:r>
            <a:endParaRPr lang="it-IT" sz="2400" dirty="0"/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B60EEEAA-4430-4D8D-B24F-573032187FC1}"/>
              </a:ext>
            </a:extLst>
          </p:cNvPr>
          <p:cNvSpPr txBox="1"/>
          <p:nvPr/>
        </p:nvSpPr>
        <p:spPr>
          <a:xfrm>
            <a:off x="819149" y="3116818"/>
            <a:ext cx="70580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Century Schoolbook" panose="02040604050505020304" pitchFamily="18" charset="0"/>
              </a:rPr>
              <a:t>E’</a:t>
            </a:r>
            <a:r>
              <a:rPr lang="it-IT" sz="2400" b="0" i="0" dirty="0">
                <a:effectLst/>
                <a:latin typeface="Century Schoolbook" panose="02040604050505020304" pitchFamily="18" charset="0"/>
              </a:rPr>
              <a:t> una delle prime donne che frequenta </a:t>
            </a:r>
            <a:r>
              <a:rPr lang="it-IT" sz="2400" b="0" i="0" dirty="0">
                <a:solidFill>
                  <a:srgbClr val="00B0F0"/>
                </a:solidFill>
                <a:effectLst/>
                <a:latin typeface="Century Schoolbook" panose="02040604050505020304" pitchFamily="18" charset="0"/>
              </a:rPr>
              <a:t>l’università di psicologia e filosofia</a:t>
            </a:r>
            <a:r>
              <a:rPr lang="it-IT" sz="2400" b="0" i="0" dirty="0">
                <a:effectLst/>
                <a:latin typeface="Century Schoolbook" panose="02040604050505020304" pitchFamily="18" charset="0"/>
              </a:rPr>
              <a:t>, e a studiare contemporaneamente lettere e storia.</a:t>
            </a:r>
          </a:p>
          <a:p>
            <a:endParaRPr lang="it-IT" sz="2400" dirty="0">
              <a:latin typeface="Century Schoolbook" panose="02040604050505020304" pitchFamily="18" charset="0"/>
            </a:endParaRPr>
          </a:p>
          <a:p>
            <a:r>
              <a:rPr lang="it-IT" sz="2400" dirty="0">
                <a:latin typeface="Century Schoolbook" panose="02040604050505020304" pitchFamily="18" charset="0"/>
              </a:rPr>
              <a:t>Impara a </a:t>
            </a:r>
            <a:r>
              <a:rPr lang="it-IT" sz="2400" b="0" i="0" dirty="0">
                <a:effectLst/>
                <a:latin typeface="Century Schoolbook" panose="02040604050505020304" pitchFamily="18" charset="0"/>
              </a:rPr>
              <a:t>guardare le cose </a:t>
            </a:r>
            <a:r>
              <a:rPr lang="it-IT" sz="2400" b="0" i="0" dirty="0">
                <a:solidFill>
                  <a:srgbClr val="00B0F0"/>
                </a:solidFill>
                <a:effectLst/>
                <a:latin typeface="Century Schoolbook" panose="02040604050505020304" pitchFamily="18" charset="0"/>
              </a:rPr>
              <a:t>senza pregiudizi</a:t>
            </a:r>
            <a:r>
              <a:rPr lang="it-IT" sz="2400" b="0" i="0" dirty="0">
                <a:effectLst/>
                <a:latin typeface="Century Schoolbook" panose="02040604050505020304" pitchFamily="18" charset="0"/>
              </a:rPr>
              <a:t>, e quando i suoi colleghi le pongono dinanzi il fenomeno della fede e i suoi rapporti con l’uomo, sentì il desiderio di ricavarne una verità.</a:t>
            </a:r>
            <a:endParaRPr lang="it-IT" sz="2400" dirty="0"/>
          </a:p>
        </p:txBody>
      </p:sp>
      <p:pic>
        <p:nvPicPr>
          <p:cNvPr id="9" name="Immagine 8" descr="Immagine che contiene persona, uomo, fotografia, sedendo&#10;&#10;Descrizione generata automaticamente">
            <a:extLst>
              <a:ext uri="{FF2B5EF4-FFF2-40B4-BE49-F238E27FC236}">
                <a16:creationId xmlns="" xmlns:a16="http://schemas.microsoft.com/office/drawing/2014/main" id="{A461FEAC-2F30-449E-B39A-94D1F5B449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48650" y="938212"/>
            <a:ext cx="3390900" cy="46767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bg1"/>
            </a:solidFill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87272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CC3C4D33-9055-4FAA-A3A3-4B7157E61E71}"/>
              </a:ext>
            </a:extLst>
          </p:cNvPr>
          <p:cNvSpPr txBox="1"/>
          <p:nvPr/>
        </p:nvSpPr>
        <p:spPr>
          <a:xfrm>
            <a:off x="876300" y="609600"/>
            <a:ext cx="74485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0" i="0" dirty="0">
                <a:effectLst/>
                <a:latin typeface="Century Schoolbook" panose="02040604050505020304" pitchFamily="18" charset="0"/>
              </a:rPr>
              <a:t>Scoppia la </a:t>
            </a:r>
            <a:r>
              <a:rPr lang="it-IT" sz="2400" b="0" i="0" dirty="0">
                <a:solidFill>
                  <a:srgbClr val="00B0F0"/>
                </a:solidFill>
                <a:effectLst/>
                <a:latin typeface="Century Schoolbook" panose="02040604050505020304" pitchFamily="18" charset="0"/>
              </a:rPr>
              <a:t>prima guerra mondiale </a:t>
            </a:r>
            <a:r>
              <a:rPr lang="it-IT" sz="2400" b="0" i="0" dirty="0">
                <a:effectLst/>
                <a:latin typeface="Century Schoolbook" panose="02040604050505020304" pitchFamily="18" charset="0"/>
              </a:rPr>
              <a:t>e interrompe i suoi studi. Chiede di entrare come infermiera alla Croce Rossa, e quando un suo amico muore in guerra Edith rimase molto colpita dalla testimonianza di fede della moglie cristiana.</a:t>
            </a:r>
          </a:p>
          <a:p>
            <a:endParaRPr lang="it-IT" sz="2400" dirty="0">
              <a:latin typeface="Century Schoolbook" panose="02040604050505020304" pitchFamily="18" charset="0"/>
            </a:endParaRPr>
          </a:p>
          <a:p>
            <a:r>
              <a:rPr lang="it-IT" sz="2400" b="0" i="0" dirty="0">
                <a:effectLst/>
                <a:latin typeface="Century Schoolbook" panose="02040604050505020304" pitchFamily="18" charset="0"/>
              </a:rPr>
              <a:t>Leggendo l’autobiografia di </a:t>
            </a:r>
            <a:r>
              <a:rPr lang="it-IT" sz="2400" b="0" i="0" dirty="0">
                <a:solidFill>
                  <a:srgbClr val="00B0F0"/>
                </a:solidFill>
                <a:effectLst/>
                <a:latin typeface="Century Schoolbook" panose="02040604050505020304" pitchFamily="18" charset="0"/>
              </a:rPr>
              <a:t>S. Teresa d’</a:t>
            </a:r>
            <a:r>
              <a:rPr lang="it-IT" sz="2400" b="0" i="0" dirty="0" err="1">
                <a:solidFill>
                  <a:srgbClr val="00B0F0"/>
                </a:solidFill>
                <a:effectLst/>
                <a:latin typeface="Century Schoolbook" panose="02040604050505020304" pitchFamily="18" charset="0"/>
              </a:rPr>
              <a:t>Avila</a:t>
            </a:r>
            <a:r>
              <a:rPr lang="it-IT" sz="2400" b="0" i="0" dirty="0">
                <a:effectLst/>
                <a:latin typeface="Century Schoolbook" panose="02040604050505020304" pitchFamily="18" charset="0"/>
              </a:rPr>
              <a:t>, incontrò Dio, e riconobbe in quell’esperienza mistica</a:t>
            </a:r>
            <a:r>
              <a:rPr lang="it-IT" sz="2400" dirty="0">
                <a:latin typeface="Century Schoolbook" panose="02040604050505020304" pitchFamily="18" charset="0"/>
              </a:rPr>
              <a:t> la </a:t>
            </a:r>
            <a:r>
              <a:rPr lang="it-IT" sz="2400" b="0" i="0" dirty="0">
                <a:effectLst/>
                <a:latin typeface="Century Schoolbook" panose="02040604050505020304" pitchFamily="18" charset="0"/>
              </a:rPr>
              <a:t>Verità, che la condusse finalmente al Battesimo il 1 gennaio 1922.</a:t>
            </a:r>
          </a:p>
          <a:p>
            <a:endParaRPr lang="it-IT" sz="2400" dirty="0">
              <a:latin typeface="Century Schoolbook" panose="02040604050505020304" pitchFamily="18" charset="0"/>
            </a:endParaRPr>
          </a:p>
          <a:p>
            <a:r>
              <a:rPr lang="it-IT" sz="2400" b="0" i="0" dirty="0">
                <a:effectLst/>
                <a:latin typeface="Century Schoolbook" panose="02040604050505020304" pitchFamily="18" charset="0"/>
              </a:rPr>
              <a:t>Divenne </a:t>
            </a:r>
            <a:r>
              <a:rPr lang="it-IT" sz="2400" b="0" i="0" dirty="0">
                <a:solidFill>
                  <a:srgbClr val="00B0F0"/>
                </a:solidFill>
                <a:effectLst/>
                <a:latin typeface="Century Schoolbook" panose="02040604050505020304" pitchFamily="18" charset="0"/>
              </a:rPr>
              <a:t>insegnante</a:t>
            </a:r>
            <a:r>
              <a:rPr lang="it-IT" sz="2400" b="0" i="0" dirty="0">
                <a:effectLst/>
                <a:latin typeface="Century Schoolbook" panose="02040604050505020304" pitchFamily="18" charset="0"/>
              </a:rPr>
              <a:t> e conferenziera con una particolare cura per la promozione della donna.</a:t>
            </a:r>
            <a:endParaRPr lang="it-IT" sz="2400" dirty="0">
              <a:latin typeface="Century Schoolbook" panose="02040604050505020304" pitchFamily="18" charset="0"/>
            </a:endParaRPr>
          </a:p>
          <a:p>
            <a:endParaRPr lang="it-IT" sz="2400" dirty="0"/>
          </a:p>
        </p:txBody>
      </p:sp>
      <p:cxnSp>
        <p:nvCxnSpPr>
          <p:cNvPr id="3" name="Connettore 2 2">
            <a:extLst>
              <a:ext uri="{FF2B5EF4-FFF2-40B4-BE49-F238E27FC236}">
                <a16:creationId xmlns="" xmlns:a16="http://schemas.microsoft.com/office/drawing/2014/main" id="{5A2DC61D-C359-4DCA-95F3-3FCD32E6A5EB}"/>
              </a:ext>
            </a:extLst>
          </p:cNvPr>
          <p:cNvCxnSpPr/>
          <p:nvPr/>
        </p:nvCxnSpPr>
        <p:spPr>
          <a:xfrm>
            <a:off x="7595981" y="3425686"/>
            <a:ext cx="7288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953FE171-9FFD-4CFE-9E46-EA471557EFBA}"/>
              </a:ext>
            </a:extLst>
          </p:cNvPr>
          <p:cNvSpPr txBox="1"/>
          <p:nvPr/>
        </p:nvSpPr>
        <p:spPr>
          <a:xfrm>
            <a:off x="8324850" y="3016815"/>
            <a:ext cx="3040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Century Schoolbook" panose="02040604050505020304" pitchFamily="18" charset="0"/>
              </a:rPr>
              <a:t>Non rinnegò mai le sue origini ebraiche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="" xmlns:a16="http://schemas.microsoft.com/office/drawing/2014/main" id="{B1E0B0E9-8276-4CF2-AF34-01C5680E722D}"/>
              </a:ext>
            </a:extLst>
          </p:cNvPr>
          <p:cNvCxnSpPr/>
          <p:nvPr/>
        </p:nvCxnSpPr>
        <p:spPr>
          <a:xfrm>
            <a:off x="7595981" y="4969565"/>
            <a:ext cx="7288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AE025D69-1A70-40D3-A5A6-584292CB38BA}"/>
              </a:ext>
            </a:extLst>
          </p:cNvPr>
          <p:cNvSpPr txBox="1"/>
          <p:nvPr/>
        </p:nvSpPr>
        <p:spPr>
          <a:xfrm>
            <a:off x="8459027" y="4534731"/>
            <a:ext cx="3040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Century Schoolbook" panose="02040604050505020304" pitchFamily="18" charset="0"/>
              </a:rPr>
              <a:t>Fu ostacolata dalle leggi raziali di Hitler</a:t>
            </a:r>
          </a:p>
        </p:txBody>
      </p:sp>
    </p:spTree>
    <p:extLst>
      <p:ext uri="{BB962C8B-B14F-4D97-AF65-F5344CB8AC3E}">
        <p14:creationId xmlns:p14="http://schemas.microsoft.com/office/powerpoint/2010/main" val="393156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696F5A1F-CFFA-4F7B-8619-AEE328AE92F6}"/>
              </a:ext>
            </a:extLst>
          </p:cNvPr>
          <p:cNvSpPr txBox="1"/>
          <p:nvPr/>
        </p:nvSpPr>
        <p:spPr>
          <a:xfrm>
            <a:off x="954156" y="662609"/>
            <a:ext cx="673210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0" i="0" dirty="0">
                <a:effectLst/>
                <a:latin typeface="Century Schoolbook" panose="02040604050505020304" pitchFamily="18" charset="0"/>
              </a:rPr>
              <a:t>Il 14 ottobre 1933 entra tra le </a:t>
            </a:r>
            <a:r>
              <a:rPr lang="it-IT" sz="2400" b="0" i="0" dirty="0">
                <a:solidFill>
                  <a:srgbClr val="00B0F0"/>
                </a:solidFill>
                <a:effectLst/>
                <a:latin typeface="Century Schoolbook" panose="02040604050505020304" pitchFamily="18" charset="0"/>
              </a:rPr>
              <a:t>Carmelitane scalze</a:t>
            </a:r>
            <a:r>
              <a:rPr lang="it-IT" sz="2400" b="0" i="0" dirty="0">
                <a:effectLst/>
                <a:latin typeface="Century Schoolbook" panose="02040604050505020304" pitchFamily="18" charset="0"/>
              </a:rPr>
              <a:t>.</a:t>
            </a:r>
          </a:p>
          <a:p>
            <a:r>
              <a:rPr lang="it-IT" sz="2400" b="0" i="0" dirty="0">
                <a:effectLst/>
                <a:latin typeface="Century Schoolbook" panose="02040604050505020304" pitchFamily="18" charset="0"/>
              </a:rPr>
              <a:t>Dal Carmelo Teresa Benedetta seguiva con indignazione l’avanzata del nazismo, i soprusi sugli ebrei e volle fare qualcosa di concreto: sollecitare una enciclica del Papa Pio XI in difesa degli ebrei. </a:t>
            </a:r>
          </a:p>
          <a:p>
            <a:endParaRPr lang="it-IT" sz="2400" dirty="0">
              <a:latin typeface="Century Schoolbook" panose="02040604050505020304" pitchFamily="18" charset="0"/>
            </a:endParaRPr>
          </a:p>
          <a:p>
            <a:r>
              <a:rPr lang="it-IT" sz="2400" b="0" dirty="0">
                <a:effectLst/>
                <a:latin typeface="Century Schoolbook" panose="02040604050505020304" pitchFamily="18" charset="0"/>
              </a:rPr>
              <a:t>Il 2 agosto 1942 le SS prelevarono Teresa Benedetta che fu condotta al campo di concentramento di </a:t>
            </a:r>
            <a:r>
              <a:rPr lang="it-IT" sz="2400" b="0" dirty="0" err="1">
                <a:effectLst/>
                <a:latin typeface="Century Schoolbook" panose="02040604050505020304" pitchFamily="18" charset="0"/>
              </a:rPr>
              <a:t>Westerbork</a:t>
            </a:r>
            <a:r>
              <a:rPr lang="it-IT" sz="2400" b="0" dirty="0">
                <a:effectLst/>
                <a:latin typeface="Century Schoolbook" panose="02040604050505020304" pitchFamily="18" charset="0"/>
              </a:rPr>
              <a:t>, nel nord dell’Olanda.</a:t>
            </a:r>
            <a:endParaRPr lang="it-IT" sz="2400" b="0" dirty="0">
              <a:effectLst/>
              <a:latin typeface="Times New Roman" panose="02020603050405020304" pitchFamily="18" charset="0"/>
            </a:endParaRPr>
          </a:p>
          <a:p>
            <a:endParaRPr lang="it-IT" sz="2400" dirty="0">
              <a:latin typeface="Century Schoolbook" panose="02040604050505020304" pitchFamily="18" charset="0"/>
            </a:endParaRPr>
          </a:p>
          <a:p>
            <a:r>
              <a:rPr lang="it-IT" sz="2400" dirty="0">
                <a:latin typeface="Century Schoolbook" panose="02040604050505020304" pitchFamily="18" charset="0"/>
              </a:rPr>
              <a:t>Morì il </a:t>
            </a:r>
            <a:r>
              <a:rPr lang="it-IT" sz="2400" dirty="0">
                <a:solidFill>
                  <a:srgbClr val="00B0F0"/>
                </a:solidFill>
                <a:latin typeface="Century Schoolbook" panose="02040604050505020304" pitchFamily="18" charset="0"/>
              </a:rPr>
              <a:t>9 Agosto 1942 </a:t>
            </a:r>
            <a:r>
              <a:rPr lang="it-IT" sz="2400" dirty="0">
                <a:latin typeface="Century Schoolbook" panose="02040604050505020304" pitchFamily="18" charset="0"/>
              </a:rPr>
              <a:t>in una camera a gas, poco dopo il suo arrivo.</a:t>
            </a:r>
          </a:p>
          <a:p>
            <a:endParaRPr lang="it-IT" sz="2400" dirty="0">
              <a:latin typeface="Century Schoolbook" panose="02040604050505020304" pitchFamily="18" charset="0"/>
            </a:endParaRPr>
          </a:p>
          <a:p>
            <a:endParaRPr lang="it-IT" sz="2400" dirty="0"/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E0189B00-DB97-48E6-BAC5-5FD4520EBBC7}"/>
              </a:ext>
            </a:extLst>
          </p:cNvPr>
          <p:cNvSpPr txBox="1"/>
          <p:nvPr/>
        </p:nvSpPr>
        <p:spPr>
          <a:xfrm>
            <a:off x="8298345" y="2418977"/>
            <a:ext cx="3207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0" i="0" dirty="0">
                <a:effectLst/>
                <a:latin typeface="Century Schoolbook" panose="02040604050505020304" pitchFamily="18" charset="0"/>
              </a:rPr>
              <a:t>il papa rispose con una benedizione per lei e la sua famiglia</a:t>
            </a:r>
            <a:endParaRPr lang="it-IT" sz="2400" dirty="0"/>
          </a:p>
        </p:txBody>
      </p:sp>
      <p:cxnSp>
        <p:nvCxnSpPr>
          <p:cNvPr id="8" name="Connettore 2 7">
            <a:extLst>
              <a:ext uri="{FF2B5EF4-FFF2-40B4-BE49-F238E27FC236}">
                <a16:creationId xmlns="" xmlns:a16="http://schemas.microsoft.com/office/drawing/2014/main" id="{A1457D38-F121-4690-BA3E-D433BECC1E03}"/>
              </a:ext>
            </a:extLst>
          </p:cNvPr>
          <p:cNvCxnSpPr/>
          <p:nvPr/>
        </p:nvCxnSpPr>
        <p:spPr>
          <a:xfrm>
            <a:off x="7301948" y="2779534"/>
            <a:ext cx="7288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Connettore a gomito 9">
            <a:extLst>
              <a:ext uri="{FF2B5EF4-FFF2-40B4-BE49-F238E27FC236}">
                <a16:creationId xmlns="" xmlns:a16="http://schemas.microsoft.com/office/drawing/2014/main" id="{3355C21E-B852-4CD6-96A4-2A093365276B}"/>
              </a:ext>
            </a:extLst>
          </p:cNvPr>
          <p:cNvCxnSpPr>
            <a:cxnSpLocks/>
          </p:cNvCxnSpPr>
          <p:nvPr/>
        </p:nvCxnSpPr>
        <p:spPr>
          <a:xfrm>
            <a:off x="6639339" y="4227443"/>
            <a:ext cx="1325218" cy="56984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ECC46F90-1C70-4AD2-A1D2-CF2F0D88E695}"/>
              </a:ext>
            </a:extLst>
          </p:cNvPr>
          <p:cNvSpPr txBox="1"/>
          <p:nvPr/>
        </p:nvSpPr>
        <p:spPr>
          <a:xfrm>
            <a:off x="8073887" y="4227443"/>
            <a:ext cx="34820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0" i="0" dirty="0">
                <a:effectLst/>
                <a:latin typeface="Century Schoolbook" panose="02040604050505020304" pitchFamily="18" charset="0"/>
              </a:rPr>
              <a:t>Si distinse subito dagli altri prigionieri. Aiutava le donne e si prendeva cura dei bambini</a:t>
            </a:r>
            <a:endParaRPr lang="it-IT" sz="2400" dirty="0"/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A2A6EECC-FD75-47AF-8525-4896018D3D4A}"/>
              </a:ext>
            </a:extLst>
          </p:cNvPr>
          <p:cNvSpPr txBox="1"/>
          <p:nvPr/>
        </p:nvSpPr>
        <p:spPr>
          <a:xfrm>
            <a:off x="8142632" y="763624"/>
            <a:ext cx="36683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entury Schoolbook" panose="02040604050505020304" pitchFamily="18" charset="0"/>
              </a:rPr>
              <a:t>M</a:t>
            </a:r>
            <a:r>
              <a:rPr lang="it-IT" sz="2000" b="0" i="0" dirty="0">
                <a:effectLst/>
                <a:latin typeface="Century Schoolbook" panose="02040604050505020304" pitchFamily="18" charset="0"/>
              </a:rPr>
              <a:t>onache di clausura dedite alla preghiera contemplativa</a:t>
            </a:r>
            <a:r>
              <a:rPr lang="it-IT" sz="1600" b="0" i="0" dirty="0">
                <a:effectLst/>
                <a:latin typeface="Century Schoolbook" panose="02040604050505020304" pitchFamily="18" charset="0"/>
              </a:rPr>
              <a:t>.</a:t>
            </a:r>
            <a:endParaRPr lang="it-IT" sz="1600" dirty="0">
              <a:latin typeface="Century Schoolbook" panose="02040604050505020304" pitchFamily="18" charset="0"/>
            </a:endParaRPr>
          </a:p>
        </p:txBody>
      </p:sp>
      <p:cxnSp>
        <p:nvCxnSpPr>
          <p:cNvPr id="20" name="Connettore 2 19">
            <a:extLst>
              <a:ext uri="{FF2B5EF4-FFF2-40B4-BE49-F238E27FC236}">
                <a16:creationId xmlns="" xmlns:a16="http://schemas.microsoft.com/office/drawing/2014/main" id="{A3863915-9FF8-4170-BAD3-1D3C60BC469E}"/>
              </a:ext>
            </a:extLst>
          </p:cNvPr>
          <p:cNvCxnSpPr>
            <a:cxnSpLocks/>
          </p:cNvCxnSpPr>
          <p:nvPr/>
        </p:nvCxnSpPr>
        <p:spPr>
          <a:xfrm>
            <a:off x="7301948" y="914400"/>
            <a:ext cx="5276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5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D0B8E8B1-6E9F-4030-AF0B-D75CFF00C202}"/>
              </a:ext>
            </a:extLst>
          </p:cNvPr>
          <p:cNvSpPr txBox="1"/>
          <p:nvPr/>
        </p:nvSpPr>
        <p:spPr>
          <a:xfrm>
            <a:off x="730102" y="343670"/>
            <a:ext cx="1073179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kern="1200" dirty="0">
                <a:solidFill>
                  <a:srgbClr val="00B0F0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 FILOSOFA </a:t>
            </a:r>
            <a:r>
              <a:rPr lang="it-IT" sz="2400" kern="1200" dirty="0"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Edith è  convinta che non può essere la nostra coscienza, piena di limiti, a produrre il mondo cosi come ci appare, ma che questo compito spetti ad una </a:t>
            </a:r>
            <a:r>
              <a:rPr lang="it-IT" sz="2400" kern="1200" dirty="0">
                <a:solidFill>
                  <a:srgbClr val="00CCFF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Super-Coscienza</a:t>
            </a:r>
            <a:r>
              <a:rPr lang="it-IT" sz="2400" kern="1200" dirty="0"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quella di un essere infinito ed eterno. Ella quindi pensa questa Coscienza come  un Dio che può cambiare e far percorrere varie strade a persone differenti e che loro debbano solamente lasciarsi guidare senza pensarci. </a:t>
            </a:r>
          </a:p>
          <a:p>
            <a:endParaRPr lang="it-IT" sz="2400" dirty="0">
              <a:latin typeface="Century Schoolbook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kern="1200" dirty="0"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 lei condurre una </a:t>
            </a:r>
            <a:r>
              <a:rPr lang="it-IT" sz="2400" kern="1200" dirty="0">
                <a:solidFill>
                  <a:srgbClr val="00CCFF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vita spirituale </a:t>
            </a:r>
            <a:r>
              <a:rPr lang="it-IT" sz="2400" kern="1200" dirty="0"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significava tralasciare tutte le cose terrene e vivere soltanto pensando alle cose divine. </a:t>
            </a:r>
          </a:p>
          <a:p>
            <a:r>
              <a:rPr lang="it-IT" sz="2400" kern="1200" dirty="0"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poco a poco tuttavia  </a:t>
            </a:r>
            <a:r>
              <a:rPr lang="it-IT" sz="2400" dirty="0"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imparò </a:t>
            </a:r>
            <a:r>
              <a:rPr lang="it-IT" sz="2400" kern="1200" dirty="0"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comprendere che in questo mondo ci viene chiesto altro e che  nonostante una vita più contemplativa, il legame con il mondo non debba essere interrotto. </a:t>
            </a:r>
          </a:p>
          <a:p>
            <a:endParaRPr lang="it-IT" sz="2400" kern="1200" dirty="0">
              <a:effectLst/>
              <a:latin typeface="Century Schoolbook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2400" kern="1200" dirty="0"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iù una persona è </a:t>
            </a:r>
            <a:r>
              <a:rPr lang="it-IT" sz="2400" kern="1200" dirty="0">
                <a:solidFill>
                  <a:srgbClr val="00CCFF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attratta da Dio</a:t>
            </a:r>
            <a:r>
              <a:rPr lang="it-IT" sz="2400" kern="1200" dirty="0"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tanto più deve ‘</a:t>
            </a:r>
            <a:r>
              <a:rPr lang="it-IT" sz="2400" kern="1200" dirty="0">
                <a:solidFill>
                  <a:srgbClr val="00CCFF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uscire da se stessa</a:t>
            </a:r>
            <a:r>
              <a:rPr lang="it-IT" sz="2400" kern="1200" dirty="0"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’, cioè entrare nel mondo per portarvi la vita divina”</a:t>
            </a:r>
            <a:endParaRPr lang="it-IT" sz="2400" dirty="0">
              <a:effectLst/>
              <a:latin typeface="Century Schoolbook" panose="02040604050505020304" pitchFamily="18" charset="0"/>
              <a:ea typeface="Times New Roman" panose="02020603050405020304" pitchFamily="18" charset="0"/>
            </a:endParaRPr>
          </a:p>
          <a:p>
            <a:r>
              <a:rPr lang="it-IT" sz="2400" dirty="0">
                <a:effectLst/>
                <a:latin typeface="Century Schoolbook" panose="020406040505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it-IT" sz="2400" dirty="0">
              <a:effectLst/>
              <a:latin typeface="Century Schoolbook" panose="020406040505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35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6A9C1E77-C725-41F5-9F1F-7AC8FB45B38B}"/>
              </a:ext>
            </a:extLst>
          </p:cNvPr>
          <p:cNvSpPr txBox="1"/>
          <p:nvPr/>
        </p:nvSpPr>
        <p:spPr>
          <a:xfrm>
            <a:off x="673768" y="756085"/>
            <a:ext cx="105825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kern="1200" dirty="0">
                <a:solidFill>
                  <a:srgbClr val="00B0F0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 ABITANTE DEL MONDO </a:t>
            </a:r>
            <a:r>
              <a:rPr lang="it-IT" sz="2400" kern="1200" dirty="0"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Edith si vede impotente a causa delle spiacevoli situazioni che hanno travolto la sua Nazione e il suo popolo.</a:t>
            </a:r>
            <a:r>
              <a:rPr lang="it-IT" sz="2400" kern="1200" dirty="0">
                <a:solidFill>
                  <a:srgbClr val="000000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kern="1200" dirty="0"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 potendo fare altro, offre se stessa, la propria vita, per la pace nel mondo e per gli ebrei. L’ingresso nel Carmelo è dovuto proprio al desiderio di realizzare «quella divina </a:t>
            </a:r>
            <a:r>
              <a:rPr lang="it-IT" sz="2400" kern="1200" dirty="0">
                <a:solidFill>
                  <a:srgbClr val="00CCFF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rassomiglianza </a:t>
            </a:r>
            <a:r>
              <a:rPr lang="it-IT" sz="2400" kern="1200" dirty="0"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it-IT" sz="2400" kern="1200" dirty="0">
                <a:solidFill>
                  <a:srgbClr val="00CCFF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l’Agnello immolato </a:t>
            </a:r>
            <a:r>
              <a:rPr lang="it-IT" sz="2400" kern="1200" dirty="0"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 doveva renderla partecipe della violenta morte del Figlio di Dio per la salvezza del suo popolo».</a:t>
            </a:r>
          </a:p>
          <a:p>
            <a:endParaRPr lang="it-IT" sz="2400" kern="1200" dirty="0">
              <a:effectLst/>
              <a:latin typeface="Century Schoolbook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H</a:t>
            </a:r>
            <a:r>
              <a:rPr lang="it-IT" sz="2400" kern="1200" dirty="0"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una fiducia assoluta in Dio che, nel buio della notte,</a:t>
            </a:r>
            <a:r>
              <a:rPr lang="it-IT" sz="2400" kern="1200" dirty="0">
                <a:solidFill>
                  <a:srgbClr val="00CCFF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it-IT" sz="2400" kern="1200" dirty="0">
                <a:solidFill>
                  <a:srgbClr val="00CCFF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indica la direzione da seguire.</a:t>
            </a:r>
          </a:p>
          <a:p>
            <a:endParaRPr lang="it-IT" sz="2400" dirty="0">
              <a:solidFill>
                <a:srgbClr val="00CCFF"/>
              </a:solidFill>
              <a:latin typeface="Century Schoolbook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kern="1200" dirty="0"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Edith Stein non è soltanto tedesca e cristiana,  ma è anche legata da un profondo amore per il popolo ebraico nel quale è nata e cresciuta e che la consider</a:t>
            </a:r>
            <a:r>
              <a:rPr lang="it-IT" sz="2400" dirty="0"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il proprio Agnello immolato</a:t>
            </a:r>
            <a:r>
              <a:rPr lang="it-IT" sz="2400" kern="1200" dirty="0"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cxnSp>
        <p:nvCxnSpPr>
          <p:cNvPr id="7" name="Connettore a gomito 6">
            <a:extLst>
              <a:ext uri="{FF2B5EF4-FFF2-40B4-BE49-F238E27FC236}">
                <a16:creationId xmlns="" xmlns:a16="http://schemas.microsoft.com/office/drawing/2014/main" id="{B0905810-C0BF-42C2-9DAC-778528C951B3}"/>
              </a:ext>
            </a:extLst>
          </p:cNvPr>
          <p:cNvCxnSpPr>
            <a:cxnSpLocks/>
          </p:cNvCxnSpPr>
          <p:nvPr/>
        </p:nvCxnSpPr>
        <p:spPr>
          <a:xfrm>
            <a:off x="935665" y="3535006"/>
            <a:ext cx="1138990" cy="486413"/>
          </a:xfrm>
          <a:prstGeom prst="bentConnector3">
            <a:avLst>
              <a:gd name="adj1" fmla="val -23239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1BE20022-429B-486B-9383-F148EA302812}"/>
              </a:ext>
            </a:extLst>
          </p:cNvPr>
          <p:cNvSpPr txBox="1"/>
          <p:nvPr/>
        </p:nvSpPr>
        <p:spPr>
          <a:xfrm>
            <a:off x="1046921" y="821635"/>
            <a:ext cx="55791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Century Schoolbook" panose="02040604050505020304" pitchFamily="18" charset="0"/>
              </a:rPr>
              <a:t>Il 4 Gennaio 1962 inizia  a Colonia il processo di beatificazione.</a:t>
            </a:r>
          </a:p>
          <a:p>
            <a:endParaRPr lang="it-IT" sz="2400" dirty="0">
              <a:latin typeface="Century Schoolbook" panose="02040604050505020304" pitchFamily="18" charset="0"/>
            </a:endParaRPr>
          </a:p>
          <a:p>
            <a:r>
              <a:rPr lang="it-IT" sz="2400" dirty="0">
                <a:latin typeface="Century Schoolbook" panose="02040604050505020304" pitchFamily="18" charset="0"/>
              </a:rPr>
              <a:t>Il 1 maggio 1987  è beatificata da papa Giovanni Paolo II.</a:t>
            </a:r>
          </a:p>
          <a:p>
            <a:endParaRPr lang="it-IT" sz="2400" dirty="0">
              <a:latin typeface="Century Schoolbook" panose="02040604050505020304" pitchFamily="18" charset="0"/>
            </a:endParaRPr>
          </a:p>
          <a:p>
            <a:r>
              <a:rPr lang="it-IT" sz="2400" dirty="0">
                <a:latin typeface="Century Schoolbook" panose="02040604050505020304" pitchFamily="18" charset="0"/>
              </a:rPr>
              <a:t>VIENE PROCLAMATA PATRONA D’EUROPA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5ED363FD-C2B3-4355-90BC-06EDC3C0AC02}"/>
              </a:ext>
            </a:extLst>
          </p:cNvPr>
          <p:cNvSpPr txBox="1"/>
          <p:nvPr/>
        </p:nvSpPr>
        <p:spPr>
          <a:xfrm>
            <a:off x="6419021" y="5475625"/>
            <a:ext cx="43061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B0F0"/>
                </a:solidFill>
                <a:latin typeface="Lucida Handwriting" panose="03010101010101010101" pitchFamily="66" charset="0"/>
              </a:rPr>
              <a:t>«Dove DIO ci conduce, non lo sappiamo; sappiamo solo che egli ci conduce.»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F83A4C00-ECA7-4FA8-830F-E36BBA825548}"/>
              </a:ext>
            </a:extLst>
          </p:cNvPr>
          <p:cNvSpPr txBox="1"/>
          <p:nvPr/>
        </p:nvSpPr>
        <p:spPr>
          <a:xfrm>
            <a:off x="669235" y="4383018"/>
            <a:ext cx="574978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0" i="0" dirty="0">
                <a:solidFill>
                  <a:srgbClr val="00B0F0"/>
                </a:solidFill>
                <a:effectLst/>
                <a:latin typeface="-apple-system"/>
              </a:rPr>
              <a:t>«</a:t>
            </a:r>
            <a:r>
              <a:rPr lang="it-IT" sz="2000" b="0" i="0" dirty="0">
                <a:solidFill>
                  <a:srgbClr val="00B0F0"/>
                </a:solidFill>
                <a:effectLst/>
                <a:latin typeface="Lucida Handwriting" panose="03010101010101010101" pitchFamily="66" charset="0"/>
              </a:rPr>
              <a:t>Lei potrà aiutare meglio gli altri se si preoccuperà il meno possibile di come farlo e sarà il più possibile semplice e gioiosa.»</a:t>
            </a:r>
            <a:r>
              <a:rPr lang="it-IT" sz="2000" dirty="0">
                <a:solidFill>
                  <a:srgbClr val="00B0F0"/>
                </a:solidFill>
                <a:latin typeface="Lucida Handwriting" panose="03010101010101010101" pitchFamily="66" charset="0"/>
              </a:rPr>
              <a:t/>
            </a:r>
            <a:br>
              <a:rPr lang="it-IT" sz="2000" dirty="0">
                <a:solidFill>
                  <a:srgbClr val="00B0F0"/>
                </a:solidFill>
                <a:latin typeface="Lucida Handwriting" panose="03010101010101010101" pitchFamily="66" charset="0"/>
              </a:rPr>
            </a:br>
            <a:r>
              <a:rPr lang="it-IT" sz="2000" dirty="0">
                <a:solidFill>
                  <a:srgbClr val="00B0F0"/>
                </a:solidFill>
                <a:latin typeface="Lucida Handwriting" panose="03010101010101010101" pitchFamily="66" charset="0"/>
              </a:rPr>
              <a:t/>
            </a:r>
            <a:br>
              <a:rPr lang="it-IT" sz="2000" dirty="0">
                <a:solidFill>
                  <a:srgbClr val="00B0F0"/>
                </a:solidFill>
                <a:latin typeface="Lucida Handwriting" panose="03010101010101010101" pitchFamily="66" charset="0"/>
              </a:rPr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pic>
        <p:nvPicPr>
          <p:cNvPr id="10" name="Immagine 9" descr="Immagine che contiene donna, tenendo, cellulare, telefono&#10;&#10;Descrizione generata automaticamente">
            <a:extLst>
              <a:ext uri="{FF2B5EF4-FFF2-40B4-BE49-F238E27FC236}">
                <a16:creationId xmlns="" xmlns:a16="http://schemas.microsoft.com/office/drawing/2014/main" id="{A818BE7B-E7A4-42F6-904F-A6ED1CDB58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48500" y="448834"/>
            <a:ext cx="3829051" cy="4637516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99614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nkyShapesDarkVTI">
  <a:themeElements>
    <a:clrScheme name="Custom 4">
      <a:dk1>
        <a:srgbClr val="FFFFFF"/>
      </a:dk1>
      <a:lt1>
        <a:srgbClr val="000000"/>
      </a:lt1>
      <a:dk2>
        <a:srgbClr val="F3FFF8"/>
      </a:dk2>
      <a:lt2>
        <a:srgbClr val="2D2D2D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unkyShapesDarkVTI" id="{84637DF0-7D2D-4F20-816C-4D6C45F3FAF2}" vid="{0EF594EE-C33F-480F-80E7-D4F74C1C30E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636</Words>
  <Application>Microsoft Office PowerPoint</Application>
  <PresentationFormat>Personalizzato</PresentationFormat>
  <Paragraphs>44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FunkyShapesDarkVTI</vt:lpstr>
      <vt:lpstr>EDITH STEIN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EDITH STEIN</dc:title>
  <dc:creator>Gaia Miele</dc:creator>
  <cp:lastModifiedBy>Rosella Passari</cp:lastModifiedBy>
  <cp:revision>22</cp:revision>
  <dcterms:created xsi:type="dcterms:W3CDTF">2020-11-12T20:28:53Z</dcterms:created>
  <dcterms:modified xsi:type="dcterms:W3CDTF">2020-12-19T10:10:19Z</dcterms:modified>
</cp:coreProperties>
</file>