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4031" r:id="rId1"/>
  </p:sldMasterIdLst>
  <p:notesMasterIdLst>
    <p:notesMasterId r:id="rId9"/>
  </p:notesMasterIdLst>
  <p:sldIdLst>
    <p:sldId id="256" r:id="rId2"/>
    <p:sldId id="259" r:id="rId3"/>
    <p:sldId id="260" r:id="rId4"/>
    <p:sldId id="261" r:id="rId5"/>
    <p:sldId id="263" r:id="rId6"/>
    <p:sldId id="265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zione predefinita" id="{655A6C46-294F-44CE-A585-E2FB4F4E53D2}">
          <p14:sldIdLst>
            <p14:sldId id="256"/>
            <p14:sldId id="259"/>
          </p14:sldIdLst>
        </p14:section>
        <p14:section name="Sezione senza titolo" id="{4FF57820-6203-4177-A422-54995A07B174}">
          <p14:sldIdLst>
            <p14:sldId id="260"/>
            <p14:sldId id="261"/>
            <p14:sldId id="263"/>
            <p14:sldId id="265"/>
            <p14:sldId id="262"/>
          </p14:sldIdLst>
        </p14:section>
      </p14:sectionLst>
    </p:ex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7" autoAdjust="0"/>
    <p:restoredTop sz="94660"/>
  </p:normalViewPr>
  <p:slideViewPr>
    <p:cSldViewPr snapToGrid="0">
      <p:cViewPr>
        <p:scale>
          <a:sx n="80" d="100"/>
          <a:sy n="80" d="100"/>
        </p:scale>
        <p:origin x="-96" y="-44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 dirty="0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19681C3-F75E-41F1-8CEE-06509B5AB2E1}" type="datetimeFigureOut">
              <a:rPr lang="it-IT" smtClean="0"/>
              <a:t>19/12/2020</a:t>
            </a:fld>
            <a:endParaRPr lang="it-IT" dirty="0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 dirty="0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94D6F7-6915-4F8A-9248-B787EAD1B295}" type="slidenum">
              <a:rPr lang="it-IT" smtClean="0"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9460565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2886847D-1CF6-46BA-B46B-48BED0604A2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 b="1" cap="all" spc="1500" baseline="0">
                <a:latin typeface="+mj-lt"/>
                <a:ea typeface="Source Sans Pro SemiBold" panose="020B0603030403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7FB4F5A5-C931-4A4C-B6B1-EF4C95965BF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 cap="all" spc="4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grpSp>
        <p:nvGrpSpPr>
          <p:cNvPr id="7" name="Graphic 185">
            <a:extLst>
              <a:ext uri="{FF2B5EF4-FFF2-40B4-BE49-F238E27FC236}">
                <a16:creationId xmlns="" xmlns:a16="http://schemas.microsoft.com/office/drawing/2014/main" id="{8A351602-3772-4279-B0D3-A523F6F6EAB3}"/>
              </a:ext>
            </a:extLst>
          </p:cNvPr>
          <p:cNvGrpSpPr/>
          <p:nvPr/>
        </p:nvGrpSpPr>
        <p:grpSpPr>
          <a:xfrm>
            <a:off x="10999563" y="5987064"/>
            <a:ext cx="1054467" cy="469689"/>
            <a:chOff x="9841624" y="4115729"/>
            <a:chExt cx="602170" cy="268223"/>
          </a:xfrm>
          <a:solidFill>
            <a:schemeClr val="tx1"/>
          </a:solidFill>
        </p:grpSpPr>
        <p:sp>
          <p:nvSpPr>
            <p:cNvPr id="8" name="Freeform: Shape 7">
              <a:extLst>
                <a:ext uri="{FF2B5EF4-FFF2-40B4-BE49-F238E27FC236}">
                  <a16:creationId xmlns="" xmlns:a16="http://schemas.microsoft.com/office/drawing/2014/main" id="{A5AAAA75-5FFB-4C07-AD4A-3146773E6CDD}"/>
                </a:ext>
              </a:extLst>
            </p:cNvPr>
            <p:cNvSpPr/>
            <p:nvPr/>
          </p:nvSpPr>
          <p:spPr>
            <a:xfrm>
              <a:off x="9841624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9" name="Freeform: Shape 8">
              <a:extLst>
                <a:ext uri="{FF2B5EF4-FFF2-40B4-BE49-F238E27FC236}">
                  <a16:creationId xmlns="" xmlns:a16="http://schemas.microsoft.com/office/drawing/2014/main" id="{1479895E-3847-44BB-8404-28F14219FB70}"/>
                </a:ext>
              </a:extLst>
            </p:cNvPr>
            <p:cNvSpPr/>
            <p:nvPr/>
          </p:nvSpPr>
          <p:spPr>
            <a:xfrm>
              <a:off x="9941445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="" xmlns:a16="http://schemas.microsoft.com/office/drawing/2014/main" id="{50E02F68-8149-4236-8D9F-6B550F78B932}"/>
                </a:ext>
              </a:extLst>
            </p:cNvPr>
            <p:cNvSpPr/>
            <p:nvPr/>
          </p:nvSpPr>
          <p:spPr>
            <a:xfrm>
              <a:off x="10041267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="" xmlns:a16="http://schemas.microsoft.com/office/drawing/2014/main" id="{956FCAAB-F073-4561-A484-42C7DD10DC26}"/>
                </a:ext>
              </a:extLst>
            </p:cNvPr>
            <p:cNvSpPr/>
            <p:nvPr/>
          </p:nvSpPr>
          <p:spPr>
            <a:xfrm>
              <a:off x="10141090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="" xmlns:a16="http://schemas.microsoft.com/office/drawing/2014/main" id="{6CF8DB94-87A3-43E9-9BBB-301CFF0FB05B}"/>
                </a:ext>
              </a:extLst>
            </p:cNvPr>
            <p:cNvSpPr/>
            <p:nvPr/>
          </p:nvSpPr>
          <p:spPr>
            <a:xfrm>
              <a:off x="10240911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</p:grp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35DE4AEC-B6E4-439C-B716-EBE3D4D1DC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0F569-AC90-44EB-9EF4-4E5C2F5D823C}" type="datetime1">
              <a:rPr lang="en-US" smtClean="0"/>
              <a:t>12/19/2020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F478BC18-102E-45BF-8FEA-801E9C59D1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FAA8BF5F-B1F8-461F-9B3D-7D50D02423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50C42-9A0B-4425-92C2-70FCF7C45734}" type="slidenum">
              <a:rPr lang="en-US" smtClean="0"/>
              <a:t>‹N›</a:t>
            </a:fld>
            <a:endParaRPr lang="en-US" dirty="0"/>
          </a:p>
        </p:txBody>
      </p:sp>
      <p:sp>
        <p:nvSpPr>
          <p:cNvPr id="14" name="Oval 13">
            <a:extLst>
              <a:ext uri="{FF2B5EF4-FFF2-40B4-BE49-F238E27FC236}">
                <a16:creationId xmlns="" xmlns:a16="http://schemas.microsoft.com/office/drawing/2014/main" id="{7D6BF779-0B8C-4CC2-9268-9506AD0C5331}"/>
              </a:ext>
            </a:extLst>
          </p:cNvPr>
          <p:cNvSpPr/>
          <p:nvPr/>
        </p:nvSpPr>
        <p:spPr>
          <a:xfrm>
            <a:off x="320736" y="652894"/>
            <a:ext cx="319941" cy="319941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48376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="" xmlns:a16="http://schemas.microsoft.com/office/drawing/2014/main" id="{1633F5C3-CD4B-4472-B59A-49D460CB1C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7772236B-AB2C-4D6F-AE15-700992DA91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8090F509-07BE-4446-8772-F44E09936B7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 cap="all" spc="100" baseline="0">
                <a:solidFill>
                  <a:schemeClr val="tx1">
                    <a:tint val="75000"/>
                  </a:schemeClr>
                </a:solidFill>
                <a:latin typeface="+mn-lt"/>
                <a:ea typeface="Source Sans Pro SemiBold" panose="020B0603030403020204" pitchFamily="34" charset="0"/>
              </a:defRPr>
            </a:lvl1pPr>
          </a:lstStyle>
          <a:p>
            <a:fld id="{5ECD8B30-1B71-45A1-8314-D59C86F581E1}" type="datetime1">
              <a:rPr lang="en-US" smtClean="0"/>
              <a:pPr/>
              <a:t>12/19/2020</a:t>
            </a:fld>
            <a:endParaRPr lang="en-US" b="1" dirty="0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501B927E-3833-4F85-99B5-56B5F1E540D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 cap="all" spc="100" baseline="0">
                <a:solidFill>
                  <a:schemeClr val="tx1">
                    <a:tint val="75000"/>
                  </a:schemeClr>
                </a:solidFill>
                <a:latin typeface="+mn-lt"/>
                <a:ea typeface="Source Sans Pro SemiBold" panose="020B0603030403020204" pitchFamily="34" charset="0"/>
              </a:defRPr>
            </a:lvl1pPr>
          </a:lstStyle>
          <a:p>
            <a:r>
              <a:rPr lang="en-US" dirty="0"/>
              <a:t>Sample Footer Text</a:t>
            </a:r>
            <a:endParaRPr lang="en-US" b="1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E628CB64-4E98-43DE-B543-7BE5B329DBA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 cap="all" spc="100" baseline="0">
                <a:solidFill>
                  <a:schemeClr val="tx1">
                    <a:tint val="75000"/>
                  </a:schemeClr>
                </a:solidFill>
                <a:latin typeface="+mn-lt"/>
                <a:ea typeface="Source Sans Pro SemiBold" panose="020B0603030403020204" pitchFamily="34" charset="0"/>
              </a:defRPr>
            </a:lvl1pPr>
          </a:lstStyle>
          <a:p>
            <a:fld id="{F3450C42-9A0B-4425-92C2-70FCF7C45734}" type="slidenum">
              <a:rPr lang="en-US" smtClean="0"/>
              <a:pPr/>
              <a:t>‹N›</a:t>
            </a:fld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8002479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30" r:id="rId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51" name="Rectangle 127">
            <a:extLst>
              <a:ext uri="{FF2B5EF4-FFF2-40B4-BE49-F238E27FC236}">
                <a16:creationId xmlns="" xmlns:a16="http://schemas.microsoft.com/office/drawing/2014/main" id="{3A397E3E-B90C-4D82-BAAA-36F7AC6A4565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8" name="Rectangle 129">
            <a:extLst>
              <a:ext uri="{FF2B5EF4-FFF2-40B4-BE49-F238E27FC236}">
                <a16:creationId xmlns="" xmlns:a16="http://schemas.microsoft.com/office/drawing/2014/main" id="{A19B25F6-D845-46F3-BA69-3D48CEF7EFE5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1656624" y="901769"/>
            <a:ext cx="4970256" cy="3855397"/>
          </a:xfrm>
          <a:prstGeom prst="rect">
            <a:avLst/>
          </a:prstGeom>
          <a:solidFill>
            <a:srgbClr val="FFFFFF"/>
          </a:solidFill>
          <a:ln w="28575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0" name="Rectangle 131">
            <a:extLst>
              <a:ext uri="{FF2B5EF4-FFF2-40B4-BE49-F238E27FC236}">
                <a16:creationId xmlns="" xmlns:a16="http://schemas.microsoft.com/office/drawing/2014/main" id="{5FAC0226-4651-4BF7-AA72-6DB611F80F94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1656624" y="901769"/>
            <a:ext cx="4970256" cy="3855397"/>
          </a:xfrm>
          <a:prstGeom prst="rect">
            <a:avLst/>
          </a:prstGeom>
          <a:solidFill>
            <a:schemeClr val="accent3">
              <a:alpha val="2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2" name="Freeform: Shape 133">
            <a:extLst>
              <a:ext uri="{FF2B5EF4-FFF2-40B4-BE49-F238E27FC236}">
                <a16:creationId xmlns="" xmlns:a16="http://schemas.microsoft.com/office/drawing/2014/main" id="{B8CCAA36-1E98-45B0-AAF9-D8807BA8EF22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3871489" cy="4096327"/>
          </a:xfrm>
          <a:custGeom>
            <a:avLst/>
            <a:gdLst>
              <a:gd name="connsiteX0" fmla="*/ 2292284 w 3871489"/>
              <a:gd name="connsiteY0" fmla="*/ 0 h 4096327"/>
              <a:gd name="connsiteX1" fmla="*/ 3500914 w 3871489"/>
              <a:gd name="connsiteY1" fmla="*/ 0 h 4096327"/>
              <a:gd name="connsiteX2" fmla="*/ 3542229 w 3871489"/>
              <a:gd name="connsiteY2" fmla="*/ 68006 h 4096327"/>
              <a:gd name="connsiteX3" fmla="*/ 3871489 w 3871489"/>
              <a:gd name="connsiteY3" fmla="*/ 1368323 h 4096327"/>
              <a:gd name="connsiteX4" fmla="*/ 1143485 w 3871489"/>
              <a:gd name="connsiteY4" fmla="*/ 4096327 h 4096327"/>
              <a:gd name="connsiteX5" fmla="*/ 81633 w 3871489"/>
              <a:gd name="connsiteY5" fmla="*/ 3881944 h 4096327"/>
              <a:gd name="connsiteX6" fmla="*/ 0 w 3871489"/>
              <a:gd name="connsiteY6" fmla="*/ 3842618 h 4096327"/>
              <a:gd name="connsiteX7" fmla="*/ 0 w 3871489"/>
              <a:gd name="connsiteY7" fmla="*/ 2741475 h 4096327"/>
              <a:gd name="connsiteX8" fmla="*/ 6615 w 3871489"/>
              <a:gd name="connsiteY8" fmla="*/ 2747487 h 4096327"/>
              <a:gd name="connsiteX9" fmla="*/ 1143485 w 3871489"/>
              <a:gd name="connsiteY9" fmla="*/ 3155655 h 4096327"/>
              <a:gd name="connsiteX10" fmla="*/ 2930817 w 3871489"/>
              <a:gd name="connsiteY10" fmla="*/ 1368323 h 4096327"/>
              <a:gd name="connsiteX11" fmla="*/ 2407287 w 3871489"/>
              <a:gd name="connsiteY11" fmla="*/ 104524 h 40963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871489" h="4096327">
                <a:moveTo>
                  <a:pt x="2292284" y="0"/>
                </a:moveTo>
                <a:lnTo>
                  <a:pt x="3500914" y="0"/>
                </a:lnTo>
                <a:lnTo>
                  <a:pt x="3542229" y="68006"/>
                </a:lnTo>
                <a:cubicBezTo>
                  <a:pt x="3752213" y="454545"/>
                  <a:pt x="3871489" y="897507"/>
                  <a:pt x="3871489" y="1368323"/>
                </a:cubicBezTo>
                <a:cubicBezTo>
                  <a:pt x="3871489" y="2874936"/>
                  <a:pt x="2650098" y="4096327"/>
                  <a:pt x="1143485" y="4096327"/>
                </a:cubicBezTo>
                <a:cubicBezTo>
                  <a:pt x="766832" y="4096327"/>
                  <a:pt x="408006" y="4019990"/>
                  <a:pt x="81633" y="3881944"/>
                </a:cubicBezTo>
                <a:lnTo>
                  <a:pt x="0" y="3842618"/>
                </a:lnTo>
                <a:lnTo>
                  <a:pt x="0" y="2741475"/>
                </a:lnTo>
                <a:lnTo>
                  <a:pt x="6615" y="2747487"/>
                </a:lnTo>
                <a:cubicBezTo>
                  <a:pt x="315579" y="3002472"/>
                  <a:pt x="711663" y="3155655"/>
                  <a:pt x="1143485" y="3155655"/>
                </a:cubicBezTo>
                <a:cubicBezTo>
                  <a:pt x="2130515" y="3155655"/>
                  <a:pt x="2930817" y="2355353"/>
                  <a:pt x="2930817" y="1368323"/>
                </a:cubicBezTo>
                <a:cubicBezTo>
                  <a:pt x="2930817" y="874812"/>
                  <a:pt x="2730741" y="427979"/>
                  <a:pt x="2407287" y="104524"/>
                </a:cubicBezTo>
                <a:close/>
              </a:path>
            </a:pathLst>
          </a:custGeom>
          <a:solidFill>
            <a:srgbClr val="FFFFFF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163" name="Freeform: Shape 135">
            <a:extLst>
              <a:ext uri="{FF2B5EF4-FFF2-40B4-BE49-F238E27FC236}">
                <a16:creationId xmlns="" xmlns:a16="http://schemas.microsoft.com/office/drawing/2014/main" id="{783F456C-8972-439A-90A4-D7C52FA3A032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3871489" cy="4096327"/>
          </a:xfrm>
          <a:custGeom>
            <a:avLst/>
            <a:gdLst>
              <a:gd name="connsiteX0" fmla="*/ 2292284 w 3871489"/>
              <a:gd name="connsiteY0" fmla="*/ 0 h 4096327"/>
              <a:gd name="connsiteX1" fmla="*/ 3500914 w 3871489"/>
              <a:gd name="connsiteY1" fmla="*/ 0 h 4096327"/>
              <a:gd name="connsiteX2" fmla="*/ 3542229 w 3871489"/>
              <a:gd name="connsiteY2" fmla="*/ 68006 h 4096327"/>
              <a:gd name="connsiteX3" fmla="*/ 3871489 w 3871489"/>
              <a:gd name="connsiteY3" fmla="*/ 1368323 h 4096327"/>
              <a:gd name="connsiteX4" fmla="*/ 1143485 w 3871489"/>
              <a:gd name="connsiteY4" fmla="*/ 4096327 h 4096327"/>
              <a:gd name="connsiteX5" fmla="*/ 81633 w 3871489"/>
              <a:gd name="connsiteY5" fmla="*/ 3881944 h 4096327"/>
              <a:gd name="connsiteX6" fmla="*/ 0 w 3871489"/>
              <a:gd name="connsiteY6" fmla="*/ 3842618 h 4096327"/>
              <a:gd name="connsiteX7" fmla="*/ 0 w 3871489"/>
              <a:gd name="connsiteY7" fmla="*/ 2741475 h 4096327"/>
              <a:gd name="connsiteX8" fmla="*/ 6615 w 3871489"/>
              <a:gd name="connsiteY8" fmla="*/ 2747487 h 4096327"/>
              <a:gd name="connsiteX9" fmla="*/ 1143485 w 3871489"/>
              <a:gd name="connsiteY9" fmla="*/ 3155655 h 4096327"/>
              <a:gd name="connsiteX10" fmla="*/ 2930817 w 3871489"/>
              <a:gd name="connsiteY10" fmla="*/ 1368323 h 4096327"/>
              <a:gd name="connsiteX11" fmla="*/ 2407287 w 3871489"/>
              <a:gd name="connsiteY11" fmla="*/ 104524 h 40963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871489" h="4096327">
                <a:moveTo>
                  <a:pt x="2292284" y="0"/>
                </a:moveTo>
                <a:lnTo>
                  <a:pt x="3500914" y="0"/>
                </a:lnTo>
                <a:lnTo>
                  <a:pt x="3542229" y="68006"/>
                </a:lnTo>
                <a:cubicBezTo>
                  <a:pt x="3752213" y="454545"/>
                  <a:pt x="3871489" y="897507"/>
                  <a:pt x="3871489" y="1368323"/>
                </a:cubicBezTo>
                <a:cubicBezTo>
                  <a:pt x="3871489" y="2874936"/>
                  <a:pt x="2650098" y="4096327"/>
                  <a:pt x="1143485" y="4096327"/>
                </a:cubicBezTo>
                <a:cubicBezTo>
                  <a:pt x="766832" y="4096327"/>
                  <a:pt x="408006" y="4019990"/>
                  <a:pt x="81633" y="3881944"/>
                </a:cubicBezTo>
                <a:lnTo>
                  <a:pt x="0" y="3842618"/>
                </a:lnTo>
                <a:lnTo>
                  <a:pt x="0" y="2741475"/>
                </a:lnTo>
                <a:lnTo>
                  <a:pt x="6615" y="2747487"/>
                </a:lnTo>
                <a:cubicBezTo>
                  <a:pt x="315579" y="3002472"/>
                  <a:pt x="711663" y="3155655"/>
                  <a:pt x="1143485" y="3155655"/>
                </a:cubicBezTo>
                <a:cubicBezTo>
                  <a:pt x="2130515" y="3155655"/>
                  <a:pt x="2930817" y="2355353"/>
                  <a:pt x="2930817" y="1368323"/>
                </a:cubicBezTo>
                <a:cubicBezTo>
                  <a:pt x="2930817" y="874812"/>
                  <a:pt x="2730741" y="427979"/>
                  <a:pt x="2407287" y="104524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164" name="Freeform: Shape 137">
            <a:extLst>
              <a:ext uri="{FF2B5EF4-FFF2-40B4-BE49-F238E27FC236}">
                <a16:creationId xmlns="" xmlns:a16="http://schemas.microsoft.com/office/drawing/2014/main" id="{0390AF2C-728C-4687-B7A2-3F9C788EC361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1396898"/>
            <a:ext cx="1861854" cy="277779"/>
          </a:xfrm>
          <a:custGeom>
            <a:avLst/>
            <a:gdLst>
              <a:gd name="connsiteX0" fmla="*/ 180458 w 1861854"/>
              <a:gd name="connsiteY0" fmla="*/ 0 h 277779"/>
              <a:gd name="connsiteX1" fmla="*/ 419222 w 1861854"/>
              <a:gd name="connsiteY1" fmla="*/ 238761 h 277779"/>
              <a:gd name="connsiteX2" fmla="*/ 657984 w 1861854"/>
              <a:gd name="connsiteY2" fmla="*/ 0 h 277779"/>
              <a:gd name="connsiteX3" fmla="*/ 896745 w 1861854"/>
              <a:gd name="connsiteY3" fmla="*/ 238761 h 277779"/>
              <a:gd name="connsiteX4" fmla="*/ 1135754 w 1861854"/>
              <a:gd name="connsiteY4" fmla="*/ 0 h 277779"/>
              <a:gd name="connsiteX5" fmla="*/ 1374516 w 1861854"/>
              <a:gd name="connsiteY5" fmla="*/ 238761 h 277779"/>
              <a:gd name="connsiteX6" fmla="*/ 1613277 w 1861854"/>
              <a:gd name="connsiteY6" fmla="*/ 0 h 277779"/>
              <a:gd name="connsiteX7" fmla="*/ 1861854 w 1861854"/>
              <a:gd name="connsiteY7" fmla="*/ 248577 h 277779"/>
              <a:gd name="connsiteX8" fmla="*/ 1842470 w 1861854"/>
              <a:gd name="connsiteY8" fmla="*/ 267963 h 277779"/>
              <a:gd name="connsiteX9" fmla="*/ 1613277 w 1861854"/>
              <a:gd name="connsiteY9" fmla="*/ 39017 h 277779"/>
              <a:gd name="connsiteX10" fmla="*/ 1374516 w 1861854"/>
              <a:gd name="connsiteY10" fmla="*/ 277779 h 277779"/>
              <a:gd name="connsiteX11" fmla="*/ 1135754 w 1861854"/>
              <a:gd name="connsiteY11" fmla="*/ 39017 h 277779"/>
              <a:gd name="connsiteX12" fmla="*/ 896745 w 1861854"/>
              <a:gd name="connsiteY12" fmla="*/ 277779 h 277779"/>
              <a:gd name="connsiteX13" fmla="*/ 657984 w 1861854"/>
              <a:gd name="connsiteY13" fmla="*/ 39017 h 277779"/>
              <a:gd name="connsiteX14" fmla="*/ 419222 w 1861854"/>
              <a:gd name="connsiteY14" fmla="*/ 277779 h 277779"/>
              <a:gd name="connsiteX15" fmla="*/ 180458 w 1861854"/>
              <a:gd name="connsiteY15" fmla="*/ 39017 h 277779"/>
              <a:gd name="connsiteX16" fmla="*/ 0 w 1861854"/>
              <a:gd name="connsiteY16" fmla="*/ 219283 h 277779"/>
              <a:gd name="connsiteX17" fmla="*/ 0 w 1861854"/>
              <a:gd name="connsiteY17" fmla="*/ 180458 h 2777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1861854" h="277779">
                <a:moveTo>
                  <a:pt x="180458" y="0"/>
                </a:moveTo>
                <a:lnTo>
                  <a:pt x="419222" y="238761"/>
                </a:lnTo>
                <a:lnTo>
                  <a:pt x="657984" y="0"/>
                </a:lnTo>
                <a:lnTo>
                  <a:pt x="896745" y="238761"/>
                </a:lnTo>
                <a:lnTo>
                  <a:pt x="1135754" y="0"/>
                </a:lnTo>
                <a:lnTo>
                  <a:pt x="1374516" y="238761"/>
                </a:lnTo>
                <a:lnTo>
                  <a:pt x="1613277" y="0"/>
                </a:lnTo>
                <a:lnTo>
                  <a:pt x="1861854" y="248577"/>
                </a:lnTo>
                <a:lnTo>
                  <a:pt x="1842470" y="267963"/>
                </a:lnTo>
                <a:lnTo>
                  <a:pt x="1613277" y="39017"/>
                </a:lnTo>
                <a:lnTo>
                  <a:pt x="1374516" y="277779"/>
                </a:lnTo>
                <a:lnTo>
                  <a:pt x="1135754" y="39017"/>
                </a:lnTo>
                <a:lnTo>
                  <a:pt x="896745" y="277779"/>
                </a:lnTo>
                <a:lnTo>
                  <a:pt x="657984" y="39017"/>
                </a:lnTo>
                <a:lnTo>
                  <a:pt x="419222" y="277779"/>
                </a:lnTo>
                <a:lnTo>
                  <a:pt x="180458" y="39017"/>
                </a:lnTo>
                <a:lnTo>
                  <a:pt x="0" y="219283"/>
                </a:lnTo>
                <a:lnTo>
                  <a:pt x="0" y="180458"/>
                </a:lnTo>
                <a:close/>
              </a:path>
            </a:pathLst>
          </a:custGeom>
          <a:solidFill>
            <a:schemeClr val="tx1"/>
          </a:solidFill>
          <a:ln w="9525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 dirty="0"/>
          </a:p>
        </p:txBody>
      </p:sp>
      <p:sp>
        <p:nvSpPr>
          <p:cNvPr id="165" name="Freeform: Shape 139">
            <a:extLst>
              <a:ext uri="{FF2B5EF4-FFF2-40B4-BE49-F238E27FC236}">
                <a16:creationId xmlns="" xmlns:a16="http://schemas.microsoft.com/office/drawing/2014/main" id="{D1C510C0-DED1-4708-AA14-355E5AFF1262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1836633"/>
            <a:ext cx="1861854" cy="277779"/>
          </a:xfrm>
          <a:custGeom>
            <a:avLst/>
            <a:gdLst>
              <a:gd name="connsiteX0" fmla="*/ 180458 w 1861854"/>
              <a:gd name="connsiteY0" fmla="*/ 0 h 277779"/>
              <a:gd name="connsiteX1" fmla="*/ 419222 w 1861854"/>
              <a:gd name="connsiteY1" fmla="*/ 238761 h 277779"/>
              <a:gd name="connsiteX2" fmla="*/ 657984 w 1861854"/>
              <a:gd name="connsiteY2" fmla="*/ 0 h 277779"/>
              <a:gd name="connsiteX3" fmla="*/ 896745 w 1861854"/>
              <a:gd name="connsiteY3" fmla="*/ 238761 h 277779"/>
              <a:gd name="connsiteX4" fmla="*/ 1135754 w 1861854"/>
              <a:gd name="connsiteY4" fmla="*/ 0 h 277779"/>
              <a:gd name="connsiteX5" fmla="*/ 1374516 w 1861854"/>
              <a:gd name="connsiteY5" fmla="*/ 238761 h 277779"/>
              <a:gd name="connsiteX6" fmla="*/ 1613277 w 1861854"/>
              <a:gd name="connsiteY6" fmla="*/ 0 h 277779"/>
              <a:gd name="connsiteX7" fmla="*/ 1861854 w 1861854"/>
              <a:gd name="connsiteY7" fmla="*/ 248577 h 277779"/>
              <a:gd name="connsiteX8" fmla="*/ 1842470 w 1861854"/>
              <a:gd name="connsiteY8" fmla="*/ 268208 h 277779"/>
              <a:gd name="connsiteX9" fmla="*/ 1613277 w 1861854"/>
              <a:gd name="connsiteY9" fmla="*/ 39017 h 277779"/>
              <a:gd name="connsiteX10" fmla="*/ 1374516 w 1861854"/>
              <a:gd name="connsiteY10" fmla="*/ 277779 h 277779"/>
              <a:gd name="connsiteX11" fmla="*/ 1135754 w 1861854"/>
              <a:gd name="connsiteY11" fmla="*/ 39017 h 277779"/>
              <a:gd name="connsiteX12" fmla="*/ 896745 w 1861854"/>
              <a:gd name="connsiteY12" fmla="*/ 277779 h 277779"/>
              <a:gd name="connsiteX13" fmla="*/ 657984 w 1861854"/>
              <a:gd name="connsiteY13" fmla="*/ 39017 h 277779"/>
              <a:gd name="connsiteX14" fmla="*/ 419222 w 1861854"/>
              <a:gd name="connsiteY14" fmla="*/ 277779 h 277779"/>
              <a:gd name="connsiteX15" fmla="*/ 180458 w 1861854"/>
              <a:gd name="connsiteY15" fmla="*/ 39017 h 277779"/>
              <a:gd name="connsiteX16" fmla="*/ 0 w 1861854"/>
              <a:gd name="connsiteY16" fmla="*/ 219475 h 277779"/>
              <a:gd name="connsiteX17" fmla="*/ 0 w 1861854"/>
              <a:gd name="connsiteY17" fmla="*/ 180458 h 2777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1861854" h="277779">
                <a:moveTo>
                  <a:pt x="180458" y="0"/>
                </a:moveTo>
                <a:lnTo>
                  <a:pt x="419222" y="238761"/>
                </a:lnTo>
                <a:lnTo>
                  <a:pt x="657984" y="0"/>
                </a:lnTo>
                <a:lnTo>
                  <a:pt x="896745" y="238761"/>
                </a:lnTo>
                <a:lnTo>
                  <a:pt x="1135754" y="0"/>
                </a:lnTo>
                <a:lnTo>
                  <a:pt x="1374516" y="238761"/>
                </a:lnTo>
                <a:lnTo>
                  <a:pt x="1613277" y="0"/>
                </a:lnTo>
                <a:lnTo>
                  <a:pt x="1861854" y="248577"/>
                </a:lnTo>
                <a:lnTo>
                  <a:pt x="1842470" y="268208"/>
                </a:lnTo>
                <a:lnTo>
                  <a:pt x="1613277" y="39017"/>
                </a:lnTo>
                <a:lnTo>
                  <a:pt x="1374516" y="277779"/>
                </a:lnTo>
                <a:lnTo>
                  <a:pt x="1135754" y="39017"/>
                </a:lnTo>
                <a:lnTo>
                  <a:pt x="896745" y="277779"/>
                </a:lnTo>
                <a:lnTo>
                  <a:pt x="657984" y="39017"/>
                </a:lnTo>
                <a:lnTo>
                  <a:pt x="419222" y="277779"/>
                </a:lnTo>
                <a:lnTo>
                  <a:pt x="180458" y="39017"/>
                </a:lnTo>
                <a:lnTo>
                  <a:pt x="0" y="219475"/>
                </a:lnTo>
                <a:lnTo>
                  <a:pt x="0" y="180458"/>
                </a:lnTo>
                <a:close/>
              </a:path>
            </a:pathLst>
          </a:custGeom>
          <a:solidFill>
            <a:schemeClr val="tx1"/>
          </a:solidFill>
          <a:ln w="9525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 dirty="0"/>
          </a:p>
        </p:txBody>
      </p:sp>
      <p:sp useBgFill="1">
        <p:nvSpPr>
          <p:cNvPr id="142" name="Rectangle 141">
            <a:extLst>
              <a:ext uri="{FF2B5EF4-FFF2-40B4-BE49-F238E27FC236}">
                <a16:creationId xmlns="" xmlns:a16="http://schemas.microsoft.com/office/drawing/2014/main" id="{558C4F41-C97D-4755-8F7C-8C0A8E182FCF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1549229" y="798986"/>
            <a:ext cx="4970256" cy="3855397"/>
          </a:xfrm>
          <a:prstGeom prst="rect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olo 1">
            <a:extLst>
              <a:ext uri="{FF2B5EF4-FFF2-40B4-BE49-F238E27FC236}">
                <a16:creationId xmlns="" xmlns:a16="http://schemas.microsoft.com/office/drawing/2014/main" id="{7C7AAB18-37FC-4563-94B5-9593FCF9B90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06003" y="1018596"/>
            <a:ext cx="4184101" cy="2577893"/>
          </a:xfrm>
        </p:spPr>
        <p:txBody>
          <a:bodyPr>
            <a:normAutofit/>
          </a:bodyPr>
          <a:lstStyle/>
          <a:p>
            <a:r>
              <a:rPr lang="it-IT" dirty="0">
                <a:latin typeface="Algerian" panose="04020705040A02060702" pitchFamily="82" charset="0"/>
              </a:rPr>
              <a:t>EDITH STEIN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="" xmlns:a16="http://schemas.microsoft.com/office/drawing/2014/main" id="{3000326B-B9DC-4E19-9730-5B47FC7FDE5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006003" y="3688565"/>
            <a:ext cx="4184101" cy="809693"/>
          </a:xfrm>
        </p:spPr>
        <p:txBody>
          <a:bodyPr>
            <a:noAutofit/>
          </a:bodyPr>
          <a:lstStyle/>
          <a:p>
            <a:r>
              <a:rPr lang="it-IT" sz="2800" b="1" i="0" dirty="0">
                <a:solidFill>
                  <a:srgbClr val="00B0F0"/>
                </a:solidFill>
                <a:effectLst/>
                <a:latin typeface="Agency FB" panose="020B0503020202020204" pitchFamily="34" charset="0"/>
              </a:rPr>
              <a:t>S. Teresa Benedetta della Croce</a:t>
            </a:r>
          </a:p>
        </p:txBody>
      </p:sp>
      <p:sp>
        <p:nvSpPr>
          <p:cNvPr id="144" name="Oval 143">
            <a:extLst>
              <a:ext uri="{FF2B5EF4-FFF2-40B4-BE49-F238E27FC236}">
                <a16:creationId xmlns="" xmlns:a16="http://schemas.microsoft.com/office/drawing/2014/main" id="{A232F408-BBCD-48EE-ABF6-95201EF7233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1366115" y="3453761"/>
            <a:ext cx="319941" cy="319941"/>
          </a:xfrm>
          <a:prstGeom prst="ellipse">
            <a:avLst/>
          </a:prstGeom>
          <a:solidFill>
            <a:srgbClr val="FFFFFF"/>
          </a:solidFill>
          <a:ln w="28575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46" name="Oval 145">
            <a:extLst>
              <a:ext uri="{FF2B5EF4-FFF2-40B4-BE49-F238E27FC236}">
                <a16:creationId xmlns="" xmlns:a16="http://schemas.microsoft.com/office/drawing/2014/main" id="{302D5D2F-11CF-47F1-B542-8ED3199DC02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1366115" y="3453761"/>
            <a:ext cx="319941" cy="319941"/>
          </a:xfrm>
          <a:prstGeom prst="ellipse">
            <a:avLst/>
          </a:prstGeom>
          <a:solidFill>
            <a:schemeClr val="accent3">
              <a:alpha val="2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48" name="Freeform: Shape 147">
            <a:extLst>
              <a:ext uri="{FF2B5EF4-FFF2-40B4-BE49-F238E27FC236}">
                <a16:creationId xmlns="" xmlns:a16="http://schemas.microsoft.com/office/drawing/2014/main" id="{79109165-7872-4D8A-A545-F48B3AF1D09E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9983019" y="4738591"/>
            <a:ext cx="2208981" cy="2119409"/>
          </a:xfrm>
          <a:custGeom>
            <a:avLst/>
            <a:gdLst>
              <a:gd name="connsiteX0" fmla="*/ 2473947 w 3432581"/>
              <a:gd name="connsiteY0" fmla="*/ 0 h 3293393"/>
              <a:gd name="connsiteX1" fmla="*/ 3209623 w 3432581"/>
              <a:gd name="connsiteY1" fmla="*/ 111224 h 3293393"/>
              <a:gd name="connsiteX2" fmla="*/ 3432581 w 3432581"/>
              <a:gd name="connsiteY2" fmla="*/ 192828 h 3293393"/>
              <a:gd name="connsiteX3" fmla="*/ 3432581 w 3432581"/>
              <a:gd name="connsiteY3" fmla="*/ 3293393 h 3293393"/>
              <a:gd name="connsiteX4" fmla="*/ 141884 w 3432581"/>
              <a:gd name="connsiteY4" fmla="*/ 3293393 h 3293393"/>
              <a:gd name="connsiteX5" fmla="*/ 111224 w 3432581"/>
              <a:gd name="connsiteY5" fmla="*/ 3209623 h 3293393"/>
              <a:gd name="connsiteX6" fmla="*/ 0 w 3432581"/>
              <a:gd name="connsiteY6" fmla="*/ 2473947 h 3293393"/>
              <a:gd name="connsiteX7" fmla="*/ 2473947 w 3432581"/>
              <a:gd name="connsiteY7" fmla="*/ 0 h 32933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432581" h="3293393">
                <a:moveTo>
                  <a:pt x="2473947" y="0"/>
                </a:moveTo>
                <a:cubicBezTo>
                  <a:pt x="2730133" y="0"/>
                  <a:pt x="2977223" y="38940"/>
                  <a:pt x="3209623" y="111224"/>
                </a:cubicBezTo>
                <a:lnTo>
                  <a:pt x="3432581" y="192828"/>
                </a:lnTo>
                <a:lnTo>
                  <a:pt x="3432581" y="3293393"/>
                </a:lnTo>
                <a:lnTo>
                  <a:pt x="141884" y="3293393"/>
                </a:lnTo>
                <a:lnTo>
                  <a:pt x="111224" y="3209623"/>
                </a:lnTo>
                <a:cubicBezTo>
                  <a:pt x="38940" y="2977224"/>
                  <a:pt x="0" y="2730133"/>
                  <a:pt x="0" y="2473947"/>
                </a:cubicBezTo>
                <a:cubicBezTo>
                  <a:pt x="0" y="1107624"/>
                  <a:pt x="1107624" y="0"/>
                  <a:pt x="2473947" y="0"/>
                </a:cubicBezTo>
                <a:close/>
              </a:path>
            </a:pathLst>
          </a:custGeom>
          <a:solidFill>
            <a:srgbClr val="FFFFFF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50" name="Freeform: Shape 149">
            <a:extLst>
              <a:ext uri="{FF2B5EF4-FFF2-40B4-BE49-F238E27FC236}">
                <a16:creationId xmlns="" xmlns:a16="http://schemas.microsoft.com/office/drawing/2014/main" id="{5438E66D-E34C-48D4-9F9D-021EBD568934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9983019" y="4738591"/>
            <a:ext cx="2208981" cy="2119409"/>
          </a:xfrm>
          <a:custGeom>
            <a:avLst/>
            <a:gdLst>
              <a:gd name="connsiteX0" fmla="*/ 2473947 w 3432581"/>
              <a:gd name="connsiteY0" fmla="*/ 0 h 3293393"/>
              <a:gd name="connsiteX1" fmla="*/ 3209623 w 3432581"/>
              <a:gd name="connsiteY1" fmla="*/ 111224 h 3293393"/>
              <a:gd name="connsiteX2" fmla="*/ 3432581 w 3432581"/>
              <a:gd name="connsiteY2" fmla="*/ 192828 h 3293393"/>
              <a:gd name="connsiteX3" fmla="*/ 3432581 w 3432581"/>
              <a:gd name="connsiteY3" fmla="*/ 3293393 h 3293393"/>
              <a:gd name="connsiteX4" fmla="*/ 141884 w 3432581"/>
              <a:gd name="connsiteY4" fmla="*/ 3293393 h 3293393"/>
              <a:gd name="connsiteX5" fmla="*/ 111224 w 3432581"/>
              <a:gd name="connsiteY5" fmla="*/ 3209623 h 3293393"/>
              <a:gd name="connsiteX6" fmla="*/ 0 w 3432581"/>
              <a:gd name="connsiteY6" fmla="*/ 2473947 h 3293393"/>
              <a:gd name="connsiteX7" fmla="*/ 2473947 w 3432581"/>
              <a:gd name="connsiteY7" fmla="*/ 0 h 32933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432581" h="3293393">
                <a:moveTo>
                  <a:pt x="2473947" y="0"/>
                </a:moveTo>
                <a:cubicBezTo>
                  <a:pt x="2730133" y="0"/>
                  <a:pt x="2977223" y="38940"/>
                  <a:pt x="3209623" y="111224"/>
                </a:cubicBezTo>
                <a:lnTo>
                  <a:pt x="3432581" y="192828"/>
                </a:lnTo>
                <a:lnTo>
                  <a:pt x="3432581" y="3293393"/>
                </a:lnTo>
                <a:lnTo>
                  <a:pt x="141884" y="3293393"/>
                </a:lnTo>
                <a:lnTo>
                  <a:pt x="111224" y="3209623"/>
                </a:lnTo>
                <a:cubicBezTo>
                  <a:pt x="38940" y="2977224"/>
                  <a:pt x="0" y="2730133"/>
                  <a:pt x="0" y="2473947"/>
                </a:cubicBezTo>
                <a:cubicBezTo>
                  <a:pt x="0" y="1107624"/>
                  <a:pt x="1107624" y="0"/>
                  <a:pt x="2473947" y="0"/>
                </a:cubicBezTo>
                <a:close/>
              </a:path>
            </a:pathLst>
          </a:custGeom>
          <a:solidFill>
            <a:schemeClr val="accent3">
              <a:alpha val="20000"/>
            </a:schemeClr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/>
          </a:p>
        </p:txBody>
      </p:sp>
      <p:grpSp>
        <p:nvGrpSpPr>
          <p:cNvPr id="152" name="Graphic 185">
            <a:extLst>
              <a:ext uri="{FF2B5EF4-FFF2-40B4-BE49-F238E27FC236}">
                <a16:creationId xmlns="" xmlns:a16="http://schemas.microsoft.com/office/drawing/2014/main" id="{1BC9510C-172B-4086-A60F-7AF0FBF2221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GrpSpPr>
        <p:grpSpPr>
          <a:xfrm>
            <a:off x="10343487" y="5662437"/>
            <a:ext cx="1054466" cy="469689"/>
            <a:chOff x="9841624" y="4115729"/>
            <a:chExt cx="602169" cy="268223"/>
          </a:xfrm>
          <a:solidFill>
            <a:schemeClr val="tx1"/>
          </a:solidFill>
        </p:grpSpPr>
        <p:sp>
          <p:nvSpPr>
            <p:cNvPr id="153" name="Freeform: Shape 152">
              <a:extLst>
                <a:ext uri="{FF2B5EF4-FFF2-40B4-BE49-F238E27FC236}">
                  <a16:creationId xmlns="" xmlns:a16="http://schemas.microsoft.com/office/drawing/2014/main" id="{C688A7FC-74D4-4003-9F5C-8C0A3F661FFF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>
            <a:xfrm>
              <a:off x="9841624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54" name="Freeform: Shape 153">
              <a:extLst>
                <a:ext uri="{FF2B5EF4-FFF2-40B4-BE49-F238E27FC236}">
                  <a16:creationId xmlns="" xmlns:a16="http://schemas.microsoft.com/office/drawing/2014/main" id="{9443884A-0473-4494-95AC-A74292738D8B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>
            <a:xfrm>
              <a:off x="9941445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55" name="Freeform: Shape 154">
              <a:extLst>
                <a:ext uri="{FF2B5EF4-FFF2-40B4-BE49-F238E27FC236}">
                  <a16:creationId xmlns="" xmlns:a16="http://schemas.microsoft.com/office/drawing/2014/main" id="{EA5C72FE-7FB1-4DA7-8CF8-45CA6AFB52B6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>
            <a:xfrm>
              <a:off x="10041267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56" name="Freeform: Shape 155">
              <a:extLst>
                <a:ext uri="{FF2B5EF4-FFF2-40B4-BE49-F238E27FC236}">
                  <a16:creationId xmlns="" xmlns:a16="http://schemas.microsoft.com/office/drawing/2014/main" id="{48A05A27-4E41-41AB-BB9E-977863EF7281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>
            <a:xfrm>
              <a:off x="10141090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57" name="Freeform: Shape 156">
              <a:extLst>
                <a:ext uri="{FF2B5EF4-FFF2-40B4-BE49-F238E27FC236}">
                  <a16:creationId xmlns="" xmlns:a16="http://schemas.microsoft.com/office/drawing/2014/main" id="{E412BF9D-EAB2-42D7-B657-42D5D101B988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>
            <a:xfrm>
              <a:off x="10240911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</p:grpSp>
      <p:pic>
        <p:nvPicPr>
          <p:cNvPr id="5" name="Immagine 4">
            <a:extLst>
              <a:ext uri="{FF2B5EF4-FFF2-40B4-BE49-F238E27FC236}">
                <a16:creationId xmlns="" xmlns:a16="http://schemas.microsoft.com/office/drawing/2014/main" id="{BA1F13FA-0BC4-4D65-BC33-6C3FA31305D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1" b="3638"/>
          <a:stretch/>
        </p:blipFill>
        <p:spPr>
          <a:xfrm>
            <a:off x="7762240" y="2580962"/>
            <a:ext cx="3177708" cy="3217333"/>
          </a:xfrm>
          <a:prstGeom prst="rect">
            <a:avLst/>
          </a:prstGeom>
        </p:spPr>
      </p:pic>
      <p:sp>
        <p:nvSpPr>
          <p:cNvPr id="159" name="Graphic 212">
            <a:extLst>
              <a:ext uri="{FF2B5EF4-FFF2-40B4-BE49-F238E27FC236}">
                <a16:creationId xmlns="" xmlns:a16="http://schemas.microsoft.com/office/drawing/2014/main" id="{FEFCF180-A212-449F-8D07-5EC94B281A2E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9832063" y="2262962"/>
            <a:ext cx="622472" cy="622472"/>
          </a:xfrm>
          <a:custGeom>
            <a:avLst/>
            <a:gdLst>
              <a:gd name="connsiteX0" fmla="*/ 403574 w 807148"/>
              <a:gd name="connsiteY0" fmla="*/ 0 h 807148"/>
              <a:gd name="connsiteX1" fmla="*/ 0 w 807148"/>
              <a:gd name="connsiteY1" fmla="*/ 403574 h 807148"/>
              <a:gd name="connsiteX2" fmla="*/ 403574 w 807148"/>
              <a:gd name="connsiteY2" fmla="*/ 807149 h 807148"/>
              <a:gd name="connsiteX3" fmla="*/ 807149 w 807148"/>
              <a:gd name="connsiteY3" fmla="*/ 403574 h 807148"/>
              <a:gd name="connsiteX4" fmla="*/ 403574 w 807148"/>
              <a:gd name="connsiteY4" fmla="*/ 0 h 807148"/>
              <a:gd name="connsiteX5" fmla="*/ 403574 w 807148"/>
              <a:gd name="connsiteY5" fmla="*/ 667988 h 807148"/>
              <a:gd name="connsiteX6" fmla="*/ 139160 w 807148"/>
              <a:gd name="connsiteY6" fmla="*/ 403574 h 807148"/>
              <a:gd name="connsiteX7" fmla="*/ 403574 w 807148"/>
              <a:gd name="connsiteY7" fmla="*/ 139160 h 807148"/>
              <a:gd name="connsiteX8" fmla="*/ 667988 w 807148"/>
              <a:gd name="connsiteY8" fmla="*/ 403574 h 807148"/>
              <a:gd name="connsiteX9" fmla="*/ 403574 w 807148"/>
              <a:gd name="connsiteY9" fmla="*/ 667988 h 8071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07148" h="807148">
                <a:moveTo>
                  <a:pt x="403574" y="0"/>
                </a:moveTo>
                <a:cubicBezTo>
                  <a:pt x="180689" y="0"/>
                  <a:pt x="0" y="180689"/>
                  <a:pt x="0" y="403574"/>
                </a:cubicBezTo>
                <a:cubicBezTo>
                  <a:pt x="0" y="626459"/>
                  <a:pt x="180689" y="807149"/>
                  <a:pt x="403574" y="807149"/>
                </a:cubicBezTo>
                <a:cubicBezTo>
                  <a:pt x="626459" y="807149"/>
                  <a:pt x="807149" y="626459"/>
                  <a:pt x="807149" y="403574"/>
                </a:cubicBezTo>
                <a:cubicBezTo>
                  <a:pt x="807149" y="180689"/>
                  <a:pt x="626459" y="0"/>
                  <a:pt x="403574" y="0"/>
                </a:cubicBezTo>
                <a:close/>
                <a:moveTo>
                  <a:pt x="403574" y="667988"/>
                </a:moveTo>
                <a:cubicBezTo>
                  <a:pt x="257556" y="667988"/>
                  <a:pt x="139160" y="549593"/>
                  <a:pt x="139160" y="403574"/>
                </a:cubicBezTo>
                <a:cubicBezTo>
                  <a:pt x="139160" y="257556"/>
                  <a:pt x="257556" y="139160"/>
                  <a:pt x="403574" y="139160"/>
                </a:cubicBezTo>
                <a:cubicBezTo>
                  <a:pt x="549593" y="139160"/>
                  <a:pt x="667988" y="257556"/>
                  <a:pt x="667988" y="403574"/>
                </a:cubicBezTo>
                <a:cubicBezTo>
                  <a:pt x="667988" y="549593"/>
                  <a:pt x="549593" y="667988"/>
                  <a:pt x="403574" y="667988"/>
                </a:cubicBezTo>
                <a:close/>
              </a:path>
            </a:pathLst>
          </a:custGeom>
          <a:solidFill>
            <a:srgbClr val="FFFFFF"/>
          </a:solidFill>
          <a:ln w="28575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>
              <a:solidFill>
                <a:schemeClr val="lt1"/>
              </a:solidFill>
            </a:endParaRPr>
          </a:p>
        </p:txBody>
      </p:sp>
      <p:sp>
        <p:nvSpPr>
          <p:cNvPr id="161" name="Graphic 212">
            <a:extLst>
              <a:ext uri="{FF2B5EF4-FFF2-40B4-BE49-F238E27FC236}">
                <a16:creationId xmlns="" xmlns:a16="http://schemas.microsoft.com/office/drawing/2014/main" id="{1400E1BC-11DC-49A0-856F-992F20EB435B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9832063" y="2262962"/>
            <a:ext cx="622472" cy="622472"/>
          </a:xfrm>
          <a:custGeom>
            <a:avLst/>
            <a:gdLst>
              <a:gd name="connsiteX0" fmla="*/ 403574 w 807148"/>
              <a:gd name="connsiteY0" fmla="*/ 0 h 807148"/>
              <a:gd name="connsiteX1" fmla="*/ 0 w 807148"/>
              <a:gd name="connsiteY1" fmla="*/ 403574 h 807148"/>
              <a:gd name="connsiteX2" fmla="*/ 403574 w 807148"/>
              <a:gd name="connsiteY2" fmla="*/ 807149 h 807148"/>
              <a:gd name="connsiteX3" fmla="*/ 807149 w 807148"/>
              <a:gd name="connsiteY3" fmla="*/ 403574 h 807148"/>
              <a:gd name="connsiteX4" fmla="*/ 403574 w 807148"/>
              <a:gd name="connsiteY4" fmla="*/ 0 h 807148"/>
              <a:gd name="connsiteX5" fmla="*/ 403574 w 807148"/>
              <a:gd name="connsiteY5" fmla="*/ 667988 h 807148"/>
              <a:gd name="connsiteX6" fmla="*/ 139160 w 807148"/>
              <a:gd name="connsiteY6" fmla="*/ 403574 h 807148"/>
              <a:gd name="connsiteX7" fmla="*/ 403574 w 807148"/>
              <a:gd name="connsiteY7" fmla="*/ 139160 h 807148"/>
              <a:gd name="connsiteX8" fmla="*/ 667988 w 807148"/>
              <a:gd name="connsiteY8" fmla="*/ 403574 h 807148"/>
              <a:gd name="connsiteX9" fmla="*/ 403574 w 807148"/>
              <a:gd name="connsiteY9" fmla="*/ 667988 h 8071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07148" h="807148">
                <a:moveTo>
                  <a:pt x="403574" y="0"/>
                </a:moveTo>
                <a:cubicBezTo>
                  <a:pt x="180689" y="0"/>
                  <a:pt x="0" y="180689"/>
                  <a:pt x="0" y="403574"/>
                </a:cubicBezTo>
                <a:cubicBezTo>
                  <a:pt x="0" y="626459"/>
                  <a:pt x="180689" y="807149"/>
                  <a:pt x="403574" y="807149"/>
                </a:cubicBezTo>
                <a:cubicBezTo>
                  <a:pt x="626459" y="807149"/>
                  <a:pt x="807149" y="626459"/>
                  <a:pt x="807149" y="403574"/>
                </a:cubicBezTo>
                <a:cubicBezTo>
                  <a:pt x="807149" y="180689"/>
                  <a:pt x="626459" y="0"/>
                  <a:pt x="403574" y="0"/>
                </a:cubicBezTo>
                <a:close/>
                <a:moveTo>
                  <a:pt x="403574" y="667988"/>
                </a:moveTo>
                <a:cubicBezTo>
                  <a:pt x="257556" y="667988"/>
                  <a:pt x="139160" y="549593"/>
                  <a:pt x="139160" y="403574"/>
                </a:cubicBezTo>
                <a:cubicBezTo>
                  <a:pt x="139160" y="257556"/>
                  <a:pt x="257556" y="139160"/>
                  <a:pt x="403574" y="139160"/>
                </a:cubicBezTo>
                <a:cubicBezTo>
                  <a:pt x="549593" y="139160"/>
                  <a:pt x="667988" y="257556"/>
                  <a:pt x="667988" y="403574"/>
                </a:cubicBezTo>
                <a:cubicBezTo>
                  <a:pt x="667988" y="549593"/>
                  <a:pt x="549593" y="667988"/>
                  <a:pt x="403574" y="667988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>
              <a:solidFill>
                <a:schemeClr val="lt1"/>
              </a:solidFill>
            </a:endParaRPr>
          </a:p>
        </p:txBody>
      </p:sp>
      <p:sp>
        <p:nvSpPr>
          <p:cNvPr id="4" name="CasellaDiTesto 3"/>
          <p:cNvSpPr txBox="1"/>
          <p:nvPr/>
        </p:nvSpPr>
        <p:spPr>
          <a:xfrm>
            <a:off x="2571750" y="-47625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de-DE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56505" y="6393418"/>
            <a:ext cx="17488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Miele Gaia 4C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437825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>
            <a:extLst>
              <a:ext uri="{FF2B5EF4-FFF2-40B4-BE49-F238E27FC236}">
                <a16:creationId xmlns="" xmlns:a16="http://schemas.microsoft.com/office/drawing/2014/main" id="{2AD3FFD1-B17D-495B-9E39-2D05F2D40FB4}"/>
              </a:ext>
            </a:extLst>
          </p:cNvPr>
          <p:cNvSpPr txBox="1"/>
          <p:nvPr/>
        </p:nvSpPr>
        <p:spPr>
          <a:xfrm>
            <a:off x="819150" y="552450"/>
            <a:ext cx="68961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b="0" i="0" dirty="0">
                <a:effectLst/>
                <a:latin typeface="Century Schoolbook" panose="02040604050505020304" pitchFamily="18" charset="0"/>
              </a:rPr>
              <a:t>Nasce a Breslavia, allora in Germania e oggi in Polonia, il </a:t>
            </a:r>
            <a:r>
              <a:rPr lang="it-IT" sz="2400" b="0" i="0" dirty="0">
                <a:solidFill>
                  <a:srgbClr val="00B0F0"/>
                </a:solidFill>
                <a:effectLst/>
                <a:latin typeface="Century Schoolbook" panose="02040604050505020304" pitchFamily="18" charset="0"/>
              </a:rPr>
              <a:t>12 ottobre 1891 </a:t>
            </a:r>
            <a:r>
              <a:rPr lang="it-IT" sz="2400" b="0" i="0" dirty="0">
                <a:effectLst/>
                <a:latin typeface="Century Schoolbook" panose="02040604050505020304" pitchFamily="18" charset="0"/>
              </a:rPr>
              <a:t>in una famiglia ebrea: ultima di undici figli.</a:t>
            </a:r>
            <a:endParaRPr lang="it-IT" sz="24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5" name="CasellaDiTesto 4">
            <a:extLst>
              <a:ext uri="{FF2B5EF4-FFF2-40B4-BE49-F238E27FC236}">
                <a16:creationId xmlns="" xmlns:a16="http://schemas.microsoft.com/office/drawing/2014/main" id="{02C0C106-DD75-412D-B839-BD07B55A10B1}"/>
              </a:ext>
            </a:extLst>
          </p:cNvPr>
          <p:cNvSpPr txBox="1"/>
          <p:nvPr/>
        </p:nvSpPr>
        <p:spPr>
          <a:xfrm>
            <a:off x="819150" y="2019300"/>
            <a:ext cx="79629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b="0" i="0" dirty="0">
                <a:effectLst/>
                <a:latin typeface="Century Schoolbook" panose="02040604050505020304" pitchFamily="18" charset="0"/>
              </a:rPr>
              <a:t>A 14 anni dopo una grave crisi adolescenziale comincia a professarsi atea.</a:t>
            </a:r>
            <a:endParaRPr lang="it-IT" sz="2400" dirty="0"/>
          </a:p>
        </p:txBody>
      </p:sp>
      <p:sp>
        <p:nvSpPr>
          <p:cNvPr id="6" name="CasellaDiTesto 5">
            <a:extLst>
              <a:ext uri="{FF2B5EF4-FFF2-40B4-BE49-F238E27FC236}">
                <a16:creationId xmlns="" xmlns:a16="http://schemas.microsoft.com/office/drawing/2014/main" id="{B60EEEAA-4430-4D8D-B24F-573032187FC1}"/>
              </a:ext>
            </a:extLst>
          </p:cNvPr>
          <p:cNvSpPr txBox="1"/>
          <p:nvPr/>
        </p:nvSpPr>
        <p:spPr>
          <a:xfrm>
            <a:off x="819149" y="3116818"/>
            <a:ext cx="7058025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>
                <a:latin typeface="Century Schoolbook" panose="02040604050505020304" pitchFamily="18" charset="0"/>
              </a:rPr>
              <a:t>E’</a:t>
            </a:r>
            <a:r>
              <a:rPr lang="it-IT" sz="2400" b="0" i="0" dirty="0">
                <a:effectLst/>
                <a:latin typeface="Century Schoolbook" panose="02040604050505020304" pitchFamily="18" charset="0"/>
              </a:rPr>
              <a:t> una delle prime donne che frequenta </a:t>
            </a:r>
            <a:r>
              <a:rPr lang="it-IT" sz="2400" b="0" i="0" dirty="0">
                <a:solidFill>
                  <a:srgbClr val="00B0F0"/>
                </a:solidFill>
                <a:effectLst/>
                <a:latin typeface="Century Schoolbook" panose="02040604050505020304" pitchFamily="18" charset="0"/>
              </a:rPr>
              <a:t>l’università di psicologia e filosofia</a:t>
            </a:r>
            <a:r>
              <a:rPr lang="it-IT" sz="2400" b="0" i="0" dirty="0">
                <a:effectLst/>
                <a:latin typeface="Century Schoolbook" panose="02040604050505020304" pitchFamily="18" charset="0"/>
              </a:rPr>
              <a:t>, e a studiare contemporaneamente lettere e storia.</a:t>
            </a:r>
          </a:p>
          <a:p>
            <a:endParaRPr lang="it-IT" sz="2400" dirty="0">
              <a:latin typeface="Century Schoolbook" panose="02040604050505020304" pitchFamily="18" charset="0"/>
            </a:endParaRPr>
          </a:p>
          <a:p>
            <a:r>
              <a:rPr lang="it-IT" sz="2400" dirty="0">
                <a:latin typeface="Century Schoolbook" panose="02040604050505020304" pitchFamily="18" charset="0"/>
              </a:rPr>
              <a:t>Impara a </a:t>
            </a:r>
            <a:r>
              <a:rPr lang="it-IT" sz="2400" b="0" i="0" dirty="0">
                <a:effectLst/>
                <a:latin typeface="Century Schoolbook" panose="02040604050505020304" pitchFamily="18" charset="0"/>
              </a:rPr>
              <a:t>guardare le cose </a:t>
            </a:r>
            <a:r>
              <a:rPr lang="it-IT" sz="2400" b="0" i="0" dirty="0">
                <a:solidFill>
                  <a:srgbClr val="00B0F0"/>
                </a:solidFill>
                <a:effectLst/>
                <a:latin typeface="Century Schoolbook" panose="02040604050505020304" pitchFamily="18" charset="0"/>
              </a:rPr>
              <a:t>senza pregiudizi</a:t>
            </a:r>
            <a:r>
              <a:rPr lang="it-IT" sz="2400" b="0" i="0" dirty="0">
                <a:effectLst/>
                <a:latin typeface="Century Schoolbook" panose="02040604050505020304" pitchFamily="18" charset="0"/>
              </a:rPr>
              <a:t>, e quando i suoi colleghi le pongono dinanzi il fenomeno della fede e i suoi rapporti con l’uomo, sentì il desiderio di ricavarne una verità.</a:t>
            </a:r>
            <a:endParaRPr lang="it-IT" sz="2400" dirty="0"/>
          </a:p>
        </p:txBody>
      </p:sp>
      <p:pic>
        <p:nvPicPr>
          <p:cNvPr id="9" name="Immagine 8" descr="Immagine che contiene persona, uomo, fotografia, sedendo&#10;&#10;Descrizione generata automaticamente">
            <a:extLst>
              <a:ext uri="{FF2B5EF4-FFF2-40B4-BE49-F238E27FC236}">
                <a16:creationId xmlns="" xmlns:a16="http://schemas.microsoft.com/office/drawing/2014/main" id="{A461FEAC-2F30-449E-B39A-94D1F5B449B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8248650" y="938212"/>
            <a:ext cx="3390900" cy="4676775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chemeClr val="bg1"/>
            </a:solidFill>
            <a:miter lim="800000"/>
          </a:ln>
          <a:effectLst>
            <a:outerShdw blurRad="44450" dist="27940" dir="5400000" algn="ctr">
              <a:srgbClr val="000000">
                <a:alpha val="32000"/>
              </a:srgbClr>
            </a:outerShdw>
            <a:softEdge rad="31750"/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</p:pic>
    </p:spTree>
    <p:extLst>
      <p:ext uri="{BB962C8B-B14F-4D97-AF65-F5344CB8AC3E}">
        <p14:creationId xmlns:p14="http://schemas.microsoft.com/office/powerpoint/2010/main" val="1872727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sellaDiTesto 5">
            <a:extLst>
              <a:ext uri="{FF2B5EF4-FFF2-40B4-BE49-F238E27FC236}">
                <a16:creationId xmlns="" xmlns:a16="http://schemas.microsoft.com/office/drawing/2014/main" id="{CC3C4D33-9055-4FAA-A3A3-4B7157E61E71}"/>
              </a:ext>
            </a:extLst>
          </p:cNvPr>
          <p:cNvSpPr txBox="1"/>
          <p:nvPr/>
        </p:nvSpPr>
        <p:spPr>
          <a:xfrm>
            <a:off x="876300" y="609600"/>
            <a:ext cx="744855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b="0" i="0" dirty="0">
                <a:effectLst/>
                <a:latin typeface="Century Schoolbook" panose="02040604050505020304" pitchFamily="18" charset="0"/>
              </a:rPr>
              <a:t>Scoppia la </a:t>
            </a:r>
            <a:r>
              <a:rPr lang="it-IT" sz="2400" b="0" i="0" dirty="0">
                <a:solidFill>
                  <a:srgbClr val="00B0F0"/>
                </a:solidFill>
                <a:effectLst/>
                <a:latin typeface="Century Schoolbook" panose="02040604050505020304" pitchFamily="18" charset="0"/>
              </a:rPr>
              <a:t>prima guerra mondiale </a:t>
            </a:r>
            <a:r>
              <a:rPr lang="it-IT" sz="2400" b="0" i="0" dirty="0">
                <a:effectLst/>
                <a:latin typeface="Century Schoolbook" panose="02040604050505020304" pitchFamily="18" charset="0"/>
              </a:rPr>
              <a:t>e interrompe i suoi studi. Chiede di entrare come infermiera alla Croce Rossa, e quando un suo amico muore in guerra Edith rimase molto colpita dalla testimonianza di fede della moglie cristiana.</a:t>
            </a:r>
          </a:p>
          <a:p>
            <a:endParaRPr lang="it-IT" sz="2400" dirty="0">
              <a:latin typeface="Century Schoolbook" panose="02040604050505020304" pitchFamily="18" charset="0"/>
            </a:endParaRPr>
          </a:p>
          <a:p>
            <a:r>
              <a:rPr lang="it-IT" sz="2400" b="0" i="0" dirty="0">
                <a:effectLst/>
                <a:latin typeface="Century Schoolbook" panose="02040604050505020304" pitchFamily="18" charset="0"/>
              </a:rPr>
              <a:t>Leggendo l’autobiografia di </a:t>
            </a:r>
            <a:r>
              <a:rPr lang="it-IT" sz="2400" b="0" i="0" dirty="0">
                <a:solidFill>
                  <a:srgbClr val="00B0F0"/>
                </a:solidFill>
                <a:effectLst/>
                <a:latin typeface="Century Schoolbook" panose="02040604050505020304" pitchFamily="18" charset="0"/>
              </a:rPr>
              <a:t>S. Teresa d’</a:t>
            </a:r>
            <a:r>
              <a:rPr lang="it-IT" sz="2400" b="0" i="0" dirty="0" err="1">
                <a:solidFill>
                  <a:srgbClr val="00B0F0"/>
                </a:solidFill>
                <a:effectLst/>
                <a:latin typeface="Century Schoolbook" panose="02040604050505020304" pitchFamily="18" charset="0"/>
              </a:rPr>
              <a:t>Avila</a:t>
            </a:r>
            <a:r>
              <a:rPr lang="it-IT" sz="2400" b="0" i="0" dirty="0">
                <a:effectLst/>
                <a:latin typeface="Century Schoolbook" panose="02040604050505020304" pitchFamily="18" charset="0"/>
              </a:rPr>
              <a:t>, incontrò Dio, e riconobbe in quell’esperienza mistica</a:t>
            </a:r>
            <a:r>
              <a:rPr lang="it-IT" sz="2400" dirty="0">
                <a:latin typeface="Century Schoolbook" panose="02040604050505020304" pitchFamily="18" charset="0"/>
              </a:rPr>
              <a:t> la </a:t>
            </a:r>
            <a:r>
              <a:rPr lang="it-IT" sz="2400" b="0" i="0" dirty="0">
                <a:effectLst/>
                <a:latin typeface="Century Schoolbook" panose="02040604050505020304" pitchFamily="18" charset="0"/>
              </a:rPr>
              <a:t>Verità, che la condusse finalmente al Battesimo il 1 gennaio 1922.</a:t>
            </a:r>
          </a:p>
          <a:p>
            <a:endParaRPr lang="it-IT" sz="2400" dirty="0">
              <a:latin typeface="Century Schoolbook" panose="02040604050505020304" pitchFamily="18" charset="0"/>
            </a:endParaRPr>
          </a:p>
          <a:p>
            <a:r>
              <a:rPr lang="it-IT" sz="2400" b="0" i="0" dirty="0">
                <a:effectLst/>
                <a:latin typeface="Century Schoolbook" panose="02040604050505020304" pitchFamily="18" charset="0"/>
              </a:rPr>
              <a:t>Divenne </a:t>
            </a:r>
            <a:r>
              <a:rPr lang="it-IT" sz="2400" b="0" i="0" dirty="0">
                <a:solidFill>
                  <a:srgbClr val="00B0F0"/>
                </a:solidFill>
                <a:effectLst/>
                <a:latin typeface="Century Schoolbook" panose="02040604050505020304" pitchFamily="18" charset="0"/>
              </a:rPr>
              <a:t>insegnante</a:t>
            </a:r>
            <a:r>
              <a:rPr lang="it-IT" sz="2400" b="0" i="0" dirty="0">
                <a:effectLst/>
                <a:latin typeface="Century Schoolbook" panose="02040604050505020304" pitchFamily="18" charset="0"/>
              </a:rPr>
              <a:t> e conferenziera con una particolare cura per la promozione della donna.</a:t>
            </a:r>
            <a:endParaRPr lang="it-IT" sz="2400" dirty="0">
              <a:latin typeface="Century Schoolbook" panose="02040604050505020304" pitchFamily="18" charset="0"/>
            </a:endParaRPr>
          </a:p>
          <a:p>
            <a:endParaRPr lang="it-IT" sz="2400" dirty="0"/>
          </a:p>
        </p:txBody>
      </p:sp>
      <p:cxnSp>
        <p:nvCxnSpPr>
          <p:cNvPr id="3" name="Connettore 2 2">
            <a:extLst>
              <a:ext uri="{FF2B5EF4-FFF2-40B4-BE49-F238E27FC236}">
                <a16:creationId xmlns="" xmlns:a16="http://schemas.microsoft.com/office/drawing/2014/main" id="{5A2DC61D-C359-4DCA-95F3-3FCD32E6A5EB}"/>
              </a:ext>
            </a:extLst>
          </p:cNvPr>
          <p:cNvCxnSpPr/>
          <p:nvPr/>
        </p:nvCxnSpPr>
        <p:spPr>
          <a:xfrm>
            <a:off x="7595981" y="3425686"/>
            <a:ext cx="728869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4" name="CasellaDiTesto 3">
            <a:extLst>
              <a:ext uri="{FF2B5EF4-FFF2-40B4-BE49-F238E27FC236}">
                <a16:creationId xmlns="" xmlns:a16="http://schemas.microsoft.com/office/drawing/2014/main" id="{953FE171-9FFD-4CFE-9E46-EA471557EFBA}"/>
              </a:ext>
            </a:extLst>
          </p:cNvPr>
          <p:cNvSpPr txBox="1"/>
          <p:nvPr/>
        </p:nvSpPr>
        <p:spPr>
          <a:xfrm>
            <a:off x="8324850" y="3016815"/>
            <a:ext cx="304054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>
                <a:latin typeface="Century Schoolbook" panose="02040604050505020304" pitchFamily="18" charset="0"/>
              </a:rPr>
              <a:t>Non rinnegò mai le sue origini ebraiche</a:t>
            </a:r>
          </a:p>
        </p:txBody>
      </p:sp>
      <p:cxnSp>
        <p:nvCxnSpPr>
          <p:cNvPr id="7" name="Connettore 2 6">
            <a:extLst>
              <a:ext uri="{FF2B5EF4-FFF2-40B4-BE49-F238E27FC236}">
                <a16:creationId xmlns="" xmlns:a16="http://schemas.microsoft.com/office/drawing/2014/main" id="{B1E0B0E9-8276-4CF2-AF34-01C5680E722D}"/>
              </a:ext>
            </a:extLst>
          </p:cNvPr>
          <p:cNvCxnSpPr/>
          <p:nvPr/>
        </p:nvCxnSpPr>
        <p:spPr>
          <a:xfrm>
            <a:off x="7595981" y="4969565"/>
            <a:ext cx="728869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8" name="CasellaDiTesto 7">
            <a:extLst>
              <a:ext uri="{FF2B5EF4-FFF2-40B4-BE49-F238E27FC236}">
                <a16:creationId xmlns="" xmlns:a16="http://schemas.microsoft.com/office/drawing/2014/main" id="{AE025D69-1A70-40D3-A5A6-584292CB38BA}"/>
              </a:ext>
            </a:extLst>
          </p:cNvPr>
          <p:cNvSpPr txBox="1"/>
          <p:nvPr/>
        </p:nvSpPr>
        <p:spPr>
          <a:xfrm>
            <a:off x="8459027" y="4534731"/>
            <a:ext cx="304054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>
                <a:latin typeface="Century Schoolbook" panose="02040604050505020304" pitchFamily="18" charset="0"/>
              </a:rPr>
              <a:t>Fu ostacolata dalle leggi raziali di Hitler</a:t>
            </a:r>
          </a:p>
        </p:txBody>
      </p:sp>
    </p:spTree>
    <p:extLst>
      <p:ext uri="{BB962C8B-B14F-4D97-AF65-F5344CB8AC3E}">
        <p14:creationId xmlns:p14="http://schemas.microsoft.com/office/powerpoint/2010/main" val="3931560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>
            <a:extLst>
              <a:ext uri="{FF2B5EF4-FFF2-40B4-BE49-F238E27FC236}">
                <a16:creationId xmlns="" xmlns:a16="http://schemas.microsoft.com/office/drawing/2014/main" id="{696F5A1F-CFFA-4F7B-8619-AEE328AE92F6}"/>
              </a:ext>
            </a:extLst>
          </p:cNvPr>
          <p:cNvSpPr txBox="1"/>
          <p:nvPr/>
        </p:nvSpPr>
        <p:spPr>
          <a:xfrm>
            <a:off x="954156" y="662609"/>
            <a:ext cx="6732104" cy="63709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b="0" i="0" dirty="0">
                <a:effectLst/>
                <a:latin typeface="Century Schoolbook" panose="02040604050505020304" pitchFamily="18" charset="0"/>
              </a:rPr>
              <a:t>Il 14 ottobre 1933 entra tra le </a:t>
            </a:r>
            <a:r>
              <a:rPr lang="it-IT" sz="2400" b="0" i="0" dirty="0">
                <a:solidFill>
                  <a:srgbClr val="00B0F0"/>
                </a:solidFill>
                <a:effectLst/>
                <a:latin typeface="Century Schoolbook" panose="02040604050505020304" pitchFamily="18" charset="0"/>
              </a:rPr>
              <a:t>Carmelitane scalze</a:t>
            </a:r>
            <a:r>
              <a:rPr lang="it-IT" sz="2400" b="0" i="0" dirty="0">
                <a:effectLst/>
                <a:latin typeface="Century Schoolbook" panose="02040604050505020304" pitchFamily="18" charset="0"/>
              </a:rPr>
              <a:t>.</a:t>
            </a:r>
          </a:p>
          <a:p>
            <a:r>
              <a:rPr lang="it-IT" sz="2400" b="0" i="0" dirty="0">
                <a:effectLst/>
                <a:latin typeface="Century Schoolbook" panose="02040604050505020304" pitchFamily="18" charset="0"/>
              </a:rPr>
              <a:t>Dal Carmelo Teresa Benedetta seguiva con indignazione l’avanzata del nazismo, i soprusi sugli ebrei e volle fare qualcosa di concreto: sollecitare una enciclica del Papa Pio XI in difesa degli ebrei. </a:t>
            </a:r>
          </a:p>
          <a:p>
            <a:endParaRPr lang="it-IT" sz="2400" dirty="0">
              <a:latin typeface="Century Schoolbook" panose="02040604050505020304" pitchFamily="18" charset="0"/>
            </a:endParaRPr>
          </a:p>
          <a:p>
            <a:r>
              <a:rPr lang="it-IT" sz="2400" b="0" dirty="0">
                <a:effectLst/>
                <a:latin typeface="Century Schoolbook" panose="02040604050505020304" pitchFamily="18" charset="0"/>
              </a:rPr>
              <a:t>Il 2 agosto 1942 le SS prelevarono Teresa Benedetta che fu condotta al campo di concentramento di </a:t>
            </a:r>
            <a:r>
              <a:rPr lang="it-IT" sz="2400" b="0" dirty="0" err="1">
                <a:effectLst/>
                <a:latin typeface="Century Schoolbook" panose="02040604050505020304" pitchFamily="18" charset="0"/>
              </a:rPr>
              <a:t>Westerbork</a:t>
            </a:r>
            <a:r>
              <a:rPr lang="it-IT" sz="2400" b="0" dirty="0">
                <a:effectLst/>
                <a:latin typeface="Century Schoolbook" panose="02040604050505020304" pitchFamily="18" charset="0"/>
              </a:rPr>
              <a:t>, nel nord dell’Olanda.</a:t>
            </a:r>
            <a:endParaRPr lang="it-IT" sz="2400" b="0" dirty="0">
              <a:effectLst/>
              <a:latin typeface="Times New Roman" panose="02020603050405020304" pitchFamily="18" charset="0"/>
            </a:endParaRPr>
          </a:p>
          <a:p>
            <a:endParaRPr lang="it-IT" sz="2400" dirty="0">
              <a:latin typeface="Century Schoolbook" panose="02040604050505020304" pitchFamily="18" charset="0"/>
            </a:endParaRPr>
          </a:p>
          <a:p>
            <a:r>
              <a:rPr lang="it-IT" sz="2400" dirty="0">
                <a:latin typeface="Century Schoolbook" panose="02040604050505020304" pitchFamily="18" charset="0"/>
              </a:rPr>
              <a:t>Morì il </a:t>
            </a:r>
            <a:r>
              <a:rPr lang="it-IT" sz="2400" dirty="0">
                <a:solidFill>
                  <a:srgbClr val="00B0F0"/>
                </a:solidFill>
                <a:latin typeface="Century Schoolbook" panose="02040604050505020304" pitchFamily="18" charset="0"/>
              </a:rPr>
              <a:t>9 Agosto 1942 </a:t>
            </a:r>
            <a:r>
              <a:rPr lang="it-IT" sz="2400" dirty="0">
                <a:latin typeface="Century Schoolbook" panose="02040604050505020304" pitchFamily="18" charset="0"/>
              </a:rPr>
              <a:t>in una camera a gas, poco dopo il suo arrivo.</a:t>
            </a:r>
          </a:p>
          <a:p>
            <a:endParaRPr lang="it-IT" sz="2400" dirty="0">
              <a:latin typeface="Century Schoolbook" panose="02040604050505020304" pitchFamily="18" charset="0"/>
            </a:endParaRPr>
          </a:p>
          <a:p>
            <a:endParaRPr lang="it-IT" sz="2400" dirty="0"/>
          </a:p>
        </p:txBody>
      </p:sp>
      <p:sp>
        <p:nvSpPr>
          <p:cNvPr id="6" name="CasellaDiTesto 5">
            <a:extLst>
              <a:ext uri="{FF2B5EF4-FFF2-40B4-BE49-F238E27FC236}">
                <a16:creationId xmlns="" xmlns:a16="http://schemas.microsoft.com/office/drawing/2014/main" id="{E0189B00-DB97-48E6-BAC5-5FD4520EBBC7}"/>
              </a:ext>
            </a:extLst>
          </p:cNvPr>
          <p:cNvSpPr txBox="1"/>
          <p:nvPr/>
        </p:nvSpPr>
        <p:spPr>
          <a:xfrm>
            <a:off x="8298345" y="2418977"/>
            <a:ext cx="320702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b="0" i="0" dirty="0">
                <a:effectLst/>
                <a:latin typeface="Century Schoolbook" panose="02040604050505020304" pitchFamily="18" charset="0"/>
              </a:rPr>
              <a:t>il papa rispose con una benedizione per lei e la sua famiglia</a:t>
            </a:r>
            <a:endParaRPr lang="it-IT" sz="2400" dirty="0"/>
          </a:p>
        </p:txBody>
      </p:sp>
      <p:cxnSp>
        <p:nvCxnSpPr>
          <p:cNvPr id="8" name="Connettore 2 7">
            <a:extLst>
              <a:ext uri="{FF2B5EF4-FFF2-40B4-BE49-F238E27FC236}">
                <a16:creationId xmlns="" xmlns:a16="http://schemas.microsoft.com/office/drawing/2014/main" id="{A1457D38-F121-4690-BA3E-D433BECC1E03}"/>
              </a:ext>
            </a:extLst>
          </p:cNvPr>
          <p:cNvCxnSpPr/>
          <p:nvPr/>
        </p:nvCxnSpPr>
        <p:spPr>
          <a:xfrm>
            <a:off x="7301948" y="2779534"/>
            <a:ext cx="72887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0" name="Connettore a gomito 9">
            <a:extLst>
              <a:ext uri="{FF2B5EF4-FFF2-40B4-BE49-F238E27FC236}">
                <a16:creationId xmlns="" xmlns:a16="http://schemas.microsoft.com/office/drawing/2014/main" id="{3355C21E-B852-4CD6-96A4-2A093365276B}"/>
              </a:ext>
            </a:extLst>
          </p:cNvPr>
          <p:cNvCxnSpPr>
            <a:cxnSpLocks/>
          </p:cNvCxnSpPr>
          <p:nvPr/>
        </p:nvCxnSpPr>
        <p:spPr>
          <a:xfrm>
            <a:off x="6639339" y="4227443"/>
            <a:ext cx="1325218" cy="569844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1" name="CasellaDiTesto 10">
            <a:extLst>
              <a:ext uri="{FF2B5EF4-FFF2-40B4-BE49-F238E27FC236}">
                <a16:creationId xmlns="" xmlns:a16="http://schemas.microsoft.com/office/drawing/2014/main" id="{ECC46F90-1C70-4AD2-A1D2-CF2F0D88E695}"/>
              </a:ext>
            </a:extLst>
          </p:cNvPr>
          <p:cNvSpPr txBox="1"/>
          <p:nvPr/>
        </p:nvSpPr>
        <p:spPr>
          <a:xfrm>
            <a:off x="8073887" y="4227443"/>
            <a:ext cx="3482009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b="0" i="0" dirty="0">
                <a:effectLst/>
                <a:latin typeface="Century Schoolbook" panose="02040604050505020304" pitchFamily="18" charset="0"/>
              </a:rPr>
              <a:t>Si distinse subito dagli altri prigionieri. Aiutava le donne e si prendeva cura dei bambini</a:t>
            </a:r>
            <a:endParaRPr lang="it-IT" sz="2400" dirty="0"/>
          </a:p>
        </p:txBody>
      </p:sp>
      <p:sp>
        <p:nvSpPr>
          <p:cNvPr id="18" name="CasellaDiTesto 17">
            <a:extLst>
              <a:ext uri="{FF2B5EF4-FFF2-40B4-BE49-F238E27FC236}">
                <a16:creationId xmlns="" xmlns:a16="http://schemas.microsoft.com/office/drawing/2014/main" id="{A2A6EECC-FD75-47AF-8525-4896018D3D4A}"/>
              </a:ext>
            </a:extLst>
          </p:cNvPr>
          <p:cNvSpPr txBox="1"/>
          <p:nvPr/>
        </p:nvSpPr>
        <p:spPr>
          <a:xfrm>
            <a:off x="8142632" y="763624"/>
            <a:ext cx="366836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dirty="0">
                <a:latin typeface="Century Schoolbook" panose="02040604050505020304" pitchFamily="18" charset="0"/>
              </a:rPr>
              <a:t>M</a:t>
            </a:r>
            <a:r>
              <a:rPr lang="it-IT" sz="2000" b="0" i="0" dirty="0">
                <a:effectLst/>
                <a:latin typeface="Century Schoolbook" panose="02040604050505020304" pitchFamily="18" charset="0"/>
              </a:rPr>
              <a:t>onache di clausura dedite alla preghiera contemplativa</a:t>
            </a:r>
            <a:r>
              <a:rPr lang="it-IT" sz="1600" b="0" i="0" dirty="0">
                <a:effectLst/>
                <a:latin typeface="Century Schoolbook" panose="02040604050505020304" pitchFamily="18" charset="0"/>
              </a:rPr>
              <a:t>.</a:t>
            </a:r>
            <a:endParaRPr lang="it-IT" sz="1600" dirty="0">
              <a:latin typeface="Century Schoolbook" panose="02040604050505020304" pitchFamily="18" charset="0"/>
            </a:endParaRPr>
          </a:p>
        </p:txBody>
      </p:sp>
      <p:cxnSp>
        <p:nvCxnSpPr>
          <p:cNvPr id="20" name="Connettore 2 19">
            <a:extLst>
              <a:ext uri="{FF2B5EF4-FFF2-40B4-BE49-F238E27FC236}">
                <a16:creationId xmlns="" xmlns:a16="http://schemas.microsoft.com/office/drawing/2014/main" id="{A3863915-9FF8-4170-BAD3-1D3C60BC469E}"/>
              </a:ext>
            </a:extLst>
          </p:cNvPr>
          <p:cNvCxnSpPr>
            <a:cxnSpLocks/>
          </p:cNvCxnSpPr>
          <p:nvPr/>
        </p:nvCxnSpPr>
        <p:spPr>
          <a:xfrm>
            <a:off x="7301948" y="914400"/>
            <a:ext cx="52760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1154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>
            <a:extLst>
              <a:ext uri="{FF2B5EF4-FFF2-40B4-BE49-F238E27FC236}">
                <a16:creationId xmlns="" xmlns:a16="http://schemas.microsoft.com/office/drawing/2014/main" id="{D0B8E8B1-6E9F-4030-AF0B-D75CFF00C202}"/>
              </a:ext>
            </a:extLst>
          </p:cNvPr>
          <p:cNvSpPr txBox="1"/>
          <p:nvPr/>
        </p:nvSpPr>
        <p:spPr>
          <a:xfrm>
            <a:off x="730102" y="343670"/>
            <a:ext cx="10731795" cy="63709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kern="1200" dirty="0">
                <a:solidFill>
                  <a:srgbClr val="00B0F0"/>
                </a:solidFill>
                <a:effectLst/>
                <a:latin typeface="Century Schoolbook" panose="020406040505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COME FILOSOFA </a:t>
            </a:r>
            <a:r>
              <a:rPr lang="it-IT" sz="2400" kern="1200" dirty="0">
                <a:effectLst/>
                <a:latin typeface="Century Schoolbook" panose="020406040505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Edith è  convinta che non può essere la nostra coscienza, piena di limiti, a produrre il mondo cosi come ci appare, ma che questo compito spetti ad una </a:t>
            </a:r>
            <a:r>
              <a:rPr lang="it-IT" sz="2400" kern="1200" dirty="0">
                <a:solidFill>
                  <a:srgbClr val="00CCFF"/>
                </a:solidFill>
                <a:effectLst/>
                <a:latin typeface="Century Schoolbook" panose="020406040505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Super-Coscienza</a:t>
            </a:r>
            <a:r>
              <a:rPr lang="it-IT" sz="2400" kern="1200" dirty="0">
                <a:effectLst/>
                <a:latin typeface="Century Schoolbook" panose="020406040505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quella di un essere infinito ed eterno. Ella quindi pensa questa Coscienza come  un Dio che può cambiare e far percorrere varie strade a persone differenti e che loro debbano solamente lasciarsi guidare senza pensarci. </a:t>
            </a:r>
          </a:p>
          <a:p>
            <a:endParaRPr lang="it-IT" sz="2400" dirty="0">
              <a:latin typeface="Century Schoolbook" panose="020406040505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it-IT" sz="2400" kern="1200" dirty="0">
                <a:effectLst/>
                <a:latin typeface="Century Schoolbook" panose="020406040505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Per lei condurre una </a:t>
            </a:r>
            <a:r>
              <a:rPr lang="it-IT" sz="2400" kern="1200" dirty="0">
                <a:solidFill>
                  <a:srgbClr val="00CCFF"/>
                </a:solidFill>
                <a:effectLst/>
                <a:latin typeface="Century Schoolbook" panose="020406040505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vita spirituale </a:t>
            </a:r>
            <a:r>
              <a:rPr lang="it-IT" sz="2400" kern="1200" dirty="0">
                <a:effectLst/>
                <a:latin typeface="Century Schoolbook" panose="020406040505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significava tralasciare tutte le cose terrene e vivere soltanto pensando alle cose divine. </a:t>
            </a:r>
          </a:p>
          <a:p>
            <a:r>
              <a:rPr lang="it-IT" sz="2400" kern="1200" dirty="0">
                <a:effectLst/>
                <a:latin typeface="Century Schoolbook" panose="020406040505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 poco a poco tuttavia  </a:t>
            </a:r>
            <a:r>
              <a:rPr lang="it-IT" sz="2400" dirty="0">
                <a:latin typeface="Century Schoolbook" panose="020406040505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imparò </a:t>
            </a:r>
            <a:r>
              <a:rPr lang="it-IT" sz="2400" kern="1200" dirty="0">
                <a:effectLst/>
                <a:latin typeface="Century Schoolbook" panose="020406040505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 comprendere che in questo mondo ci viene chiesto altro e che  nonostante una vita più contemplativa, il legame con il mondo non debba essere interrotto. </a:t>
            </a:r>
          </a:p>
          <a:p>
            <a:endParaRPr lang="it-IT" sz="2400" kern="1200" dirty="0">
              <a:effectLst/>
              <a:latin typeface="Century Schoolbook" panose="020406040505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it-IT" sz="2400" dirty="0">
                <a:latin typeface="Century Schoolbook" panose="020406040505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it-IT" sz="2400" kern="1200" dirty="0">
                <a:effectLst/>
                <a:latin typeface="Century Schoolbook" panose="020406040505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iù una persona è </a:t>
            </a:r>
            <a:r>
              <a:rPr lang="it-IT" sz="2400" kern="1200" dirty="0">
                <a:solidFill>
                  <a:srgbClr val="00CCFF"/>
                </a:solidFill>
                <a:effectLst/>
                <a:latin typeface="Century Schoolbook" panose="020406040505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attratta da Dio</a:t>
            </a:r>
            <a:r>
              <a:rPr lang="it-IT" sz="2400" kern="1200" dirty="0">
                <a:effectLst/>
                <a:latin typeface="Century Schoolbook" panose="020406040505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tanto più deve ‘</a:t>
            </a:r>
            <a:r>
              <a:rPr lang="it-IT" sz="2400" kern="1200" dirty="0">
                <a:solidFill>
                  <a:srgbClr val="00CCFF"/>
                </a:solidFill>
                <a:effectLst/>
                <a:latin typeface="Century Schoolbook" panose="020406040505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uscire da se stessa</a:t>
            </a:r>
            <a:r>
              <a:rPr lang="it-IT" sz="2400" kern="1200" dirty="0">
                <a:effectLst/>
                <a:latin typeface="Century Schoolbook" panose="020406040505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’, cioè entrare nel mondo per portarvi la vita divina”</a:t>
            </a:r>
            <a:endParaRPr lang="it-IT" sz="2400" dirty="0">
              <a:effectLst/>
              <a:latin typeface="Century Schoolbook" panose="02040604050505020304" pitchFamily="18" charset="0"/>
              <a:ea typeface="Times New Roman" panose="02020603050405020304" pitchFamily="18" charset="0"/>
            </a:endParaRPr>
          </a:p>
          <a:p>
            <a:r>
              <a:rPr lang="it-IT" sz="2400" dirty="0">
                <a:effectLst/>
                <a:latin typeface="Century Schoolbook" panose="02040604050505020304" pitchFamily="18" charset="0"/>
                <a:ea typeface="Times New Roman" panose="02020603050405020304" pitchFamily="18" charset="0"/>
              </a:rPr>
              <a:t> </a:t>
            </a:r>
          </a:p>
          <a:p>
            <a:endParaRPr lang="it-IT" sz="2400" dirty="0">
              <a:effectLst/>
              <a:latin typeface="Century Schoolbook" panose="020406040505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7352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>
            <a:extLst>
              <a:ext uri="{FF2B5EF4-FFF2-40B4-BE49-F238E27FC236}">
                <a16:creationId xmlns="" xmlns:a16="http://schemas.microsoft.com/office/drawing/2014/main" id="{6A9C1E77-C725-41F5-9F1F-7AC8FB45B38B}"/>
              </a:ext>
            </a:extLst>
          </p:cNvPr>
          <p:cNvSpPr txBox="1"/>
          <p:nvPr/>
        </p:nvSpPr>
        <p:spPr>
          <a:xfrm>
            <a:off x="673768" y="756085"/>
            <a:ext cx="10582567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kern="1200" dirty="0">
                <a:solidFill>
                  <a:srgbClr val="00B0F0"/>
                </a:solidFill>
                <a:effectLst/>
                <a:latin typeface="Century Schoolbook" panose="020406040505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COME ABITANTE DEL MONDO </a:t>
            </a:r>
            <a:r>
              <a:rPr lang="it-IT" sz="2400" kern="1200" dirty="0">
                <a:effectLst/>
                <a:latin typeface="Century Schoolbook" panose="020406040505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Edith si vede impotente a causa delle spiacevoli situazioni che hanno travolto la sua Nazione e il suo popolo.</a:t>
            </a:r>
            <a:r>
              <a:rPr lang="it-IT" sz="2400" kern="1200" dirty="0">
                <a:solidFill>
                  <a:srgbClr val="000000"/>
                </a:solidFill>
                <a:effectLst/>
                <a:latin typeface="Century Schoolbook" panose="020406040505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2400" kern="1200" dirty="0">
                <a:effectLst/>
                <a:latin typeface="Century Schoolbook" panose="020406040505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Non potendo fare altro, offre se stessa, la propria vita, per la pace nel mondo e per gli ebrei. L’ingresso nel Carmelo è dovuto proprio al desiderio di realizzare «quella divina </a:t>
            </a:r>
            <a:r>
              <a:rPr lang="it-IT" sz="2400" kern="1200" dirty="0">
                <a:solidFill>
                  <a:srgbClr val="00CCFF"/>
                </a:solidFill>
                <a:effectLst/>
                <a:latin typeface="Century Schoolbook" panose="020406040505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rassomiglianza </a:t>
            </a:r>
            <a:r>
              <a:rPr lang="it-IT" sz="2400" kern="1200" dirty="0">
                <a:effectLst/>
                <a:latin typeface="Century Schoolbook" panose="020406040505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 </a:t>
            </a:r>
            <a:r>
              <a:rPr lang="it-IT" sz="2400" kern="1200" dirty="0">
                <a:solidFill>
                  <a:srgbClr val="00CCFF"/>
                </a:solidFill>
                <a:effectLst/>
                <a:latin typeface="Century Schoolbook" panose="020406040505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l’Agnello immolato </a:t>
            </a:r>
            <a:r>
              <a:rPr lang="it-IT" sz="2400" kern="1200" dirty="0">
                <a:effectLst/>
                <a:latin typeface="Century Schoolbook" panose="020406040505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che doveva renderla partecipe della violenta morte del Figlio di Dio per la salvezza del suo popolo».</a:t>
            </a:r>
          </a:p>
          <a:p>
            <a:endParaRPr lang="it-IT" sz="2400" kern="1200" dirty="0">
              <a:effectLst/>
              <a:latin typeface="Century Schoolbook" panose="020406040505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it-IT" sz="2400" dirty="0">
                <a:latin typeface="Century Schoolbook" panose="020406040505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H</a:t>
            </a:r>
            <a:r>
              <a:rPr lang="it-IT" sz="2400" kern="1200" dirty="0">
                <a:effectLst/>
                <a:latin typeface="Century Schoolbook" panose="020406040505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 una fiducia assoluta in Dio che, nel buio della notte,</a:t>
            </a:r>
            <a:r>
              <a:rPr lang="it-IT" sz="2400" kern="1200" dirty="0">
                <a:solidFill>
                  <a:srgbClr val="00CCFF"/>
                </a:solidFill>
                <a:effectLst/>
                <a:latin typeface="Century Schoolbook" panose="020406040505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it-IT" sz="2400" kern="1200" dirty="0">
                <a:solidFill>
                  <a:srgbClr val="00CCFF"/>
                </a:solidFill>
                <a:effectLst/>
                <a:latin typeface="Century Schoolbook" panose="020406040505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indica la direzione da seguire.</a:t>
            </a:r>
          </a:p>
          <a:p>
            <a:endParaRPr lang="it-IT" sz="2400" dirty="0">
              <a:solidFill>
                <a:srgbClr val="00CCFF"/>
              </a:solidFill>
              <a:latin typeface="Century Schoolbook" panose="020406040505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it-IT" sz="2400" kern="1200" dirty="0">
                <a:effectLst/>
                <a:latin typeface="Century Schoolbook" panose="020406040505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Edith Stein non è soltanto tedesca e cristiana,  ma è anche legata da un profondo amore per il popolo ebraico nel quale è nata e cresciuta e che la consider</a:t>
            </a:r>
            <a:r>
              <a:rPr lang="it-IT" sz="2400" dirty="0">
                <a:latin typeface="Century Schoolbook" panose="020406040505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 il proprio Agnello immolato</a:t>
            </a:r>
            <a:r>
              <a:rPr lang="it-IT" sz="2400" kern="1200" dirty="0">
                <a:effectLst/>
                <a:latin typeface="Century Schoolbook" panose="020406040505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cxnSp>
        <p:nvCxnSpPr>
          <p:cNvPr id="7" name="Connettore a gomito 6">
            <a:extLst>
              <a:ext uri="{FF2B5EF4-FFF2-40B4-BE49-F238E27FC236}">
                <a16:creationId xmlns="" xmlns:a16="http://schemas.microsoft.com/office/drawing/2014/main" id="{B0905810-C0BF-42C2-9DAC-778528C951B3}"/>
              </a:ext>
            </a:extLst>
          </p:cNvPr>
          <p:cNvCxnSpPr>
            <a:cxnSpLocks/>
          </p:cNvCxnSpPr>
          <p:nvPr/>
        </p:nvCxnSpPr>
        <p:spPr>
          <a:xfrm>
            <a:off x="935665" y="3535006"/>
            <a:ext cx="1138990" cy="486413"/>
          </a:xfrm>
          <a:prstGeom prst="bentConnector3">
            <a:avLst>
              <a:gd name="adj1" fmla="val -23239"/>
            </a:avLst>
          </a:prstGeom>
          <a:ln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8277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>
            <a:extLst>
              <a:ext uri="{FF2B5EF4-FFF2-40B4-BE49-F238E27FC236}">
                <a16:creationId xmlns="" xmlns:a16="http://schemas.microsoft.com/office/drawing/2014/main" id="{1BE20022-429B-486B-9383-F148EA302812}"/>
              </a:ext>
            </a:extLst>
          </p:cNvPr>
          <p:cNvSpPr txBox="1"/>
          <p:nvPr/>
        </p:nvSpPr>
        <p:spPr>
          <a:xfrm>
            <a:off x="1046921" y="821635"/>
            <a:ext cx="5579165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>
                <a:latin typeface="Century Schoolbook" panose="02040604050505020304" pitchFamily="18" charset="0"/>
              </a:rPr>
              <a:t>Il 4 Gennaio 1962 inizia  a Colonia il processo di beatificazione.</a:t>
            </a:r>
          </a:p>
          <a:p>
            <a:endParaRPr lang="it-IT" sz="2400" dirty="0">
              <a:latin typeface="Century Schoolbook" panose="02040604050505020304" pitchFamily="18" charset="0"/>
            </a:endParaRPr>
          </a:p>
          <a:p>
            <a:r>
              <a:rPr lang="it-IT" sz="2400" dirty="0">
                <a:latin typeface="Century Schoolbook" panose="02040604050505020304" pitchFamily="18" charset="0"/>
              </a:rPr>
              <a:t>Il 1 maggio 1987  è beatificata da papa Giovanni Paolo II.</a:t>
            </a:r>
          </a:p>
          <a:p>
            <a:endParaRPr lang="it-IT" sz="2400" dirty="0">
              <a:latin typeface="Century Schoolbook" panose="02040604050505020304" pitchFamily="18" charset="0"/>
            </a:endParaRPr>
          </a:p>
          <a:p>
            <a:r>
              <a:rPr lang="it-IT" sz="2400" dirty="0">
                <a:latin typeface="Century Schoolbook" panose="02040604050505020304" pitchFamily="18" charset="0"/>
              </a:rPr>
              <a:t>VIENE PROCLAMATA PATRONA D’EUROPA</a:t>
            </a:r>
          </a:p>
        </p:txBody>
      </p:sp>
      <p:sp>
        <p:nvSpPr>
          <p:cNvPr id="5" name="CasellaDiTesto 4">
            <a:extLst>
              <a:ext uri="{FF2B5EF4-FFF2-40B4-BE49-F238E27FC236}">
                <a16:creationId xmlns="" xmlns:a16="http://schemas.microsoft.com/office/drawing/2014/main" id="{5ED363FD-C2B3-4355-90BC-06EDC3C0AC02}"/>
              </a:ext>
            </a:extLst>
          </p:cNvPr>
          <p:cNvSpPr txBox="1"/>
          <p:nvPr/>
        </p:nvSpPr>
        <p:spPr>
          <a:xfrm>
            <a:off x="6419021" y="5475625"/>
            <a:ext cx="430613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dirty="0">
                <a:solidFill>
                  <a:srgbClr val="00B0F0"/>
                </a:solidFill>
                <a:latin typeface="Lucida Handwriting" panose="03010101010101010101" pitchFamily="66" charset="0"/>
              </a:rPr>
              <a:t>«Dove DIO ci conduce, non lo sappiamo; sappiamo solo che egli ci conduce.»</a:t>
            </a:r>
          </a:p>
        </p:txBody>
      </p:sp>
      <p:sp>
        <p:nvSpPr>
          <p:cNvPr id="6" name="CasellaDiTesto 5">
            <a:extLst>
              <a:ext uri="{FF2B5EF4-FFF2-40B4-BE49-F238E27FC236}">
                <a16:creationId xmlns="" xmlns:a16="http://schemas.microsoft.com/office/drawing/2014/main" id="{F83A4C00-ECA7-4FA8-830F-E36BBA825548}"/>
              </a:ext>
            </a:extLst>
          </p:cNvPr>
          <p:cNvSpPr txBox="1"/>
          <p:nvPr/>
        </p:nvSpPr>
        <p:spPr>
          <a:xfrm>
            <a:off x="669235" y="4383018"/>
            <a:ext cx="5749786" cy="21852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0" i="0" dirty="0">
                <a:solidFill>
                  <a:srgbClr val="00B0F0"/>
                </a:solidFill>
                <a:effectLst/>
                <a:latin typeface="-apple-system"/>
              </a:rPr>
              <a:t>«</a:t>
            </a:r>
            <a:r>
              <a:rPr lang="it-IT" sz="2000" b="0" i="0" dirty="0">
                <a:solidFill>
                  <a:srgbClr val="00B0F0"/>
                </a:solidFill>
                <a:effectLst/>
                <a:latin typeface="Lucida Handwriting" panose="03010101010101010101" pitchFamily="66" charset="0"/>
              </a:rPr>
              <a:t>Lei potrà aiutare meglio gli altri se si preoccuperà il meno possibile di come farlo e sarà il più possibile semplice e gioiosa.»</a:t>
            </a:r>
            <a:r>
              <a:rPr lang="it-IT" sz="2000" dirty="0">
                <a:solidFill>
                  <a:srgbClr val="00B0F0"/>
                </a:solidFill>
                <a:latin typeface="Lucida Handwriting" panose="03010101010101010101" pitchFamily="66" charset="0"/>
              </a:rPr>
              <a:t/>
            </a:r>
            <a:br>
              <a:rPr lang="it-IT" sz="2000" dirty="0">
                <a:solidFill>
                  <a:srgbClr val="00B0F0"/>
                </a:solidFill>
                <a:latin typeface="Lucida Handwriting" panose="03010101010101010101" pitchFamily="66" charset="0"/>
              </a:rPr>
            </a:br>
            <a:r>
              <a:rPr lang="it-IT" sz="2000" dirty="0">
                <a:solidFill>
                  <a:srgbClr val="00B0F0"/>
                </a:solidFill>
                <a:latin typeface="Lucida Handwriting" panose="03010101010101010101" pitchFamily="66" charset="0"/>
              </a:rPr>
              <a:t/>
            </a:r>
            <a:br>
              <a:rPr lang="it-IT" sz="2000" dirty="0">
                <a:solidFill>
                  <a:srgbClr val="00B0F0"/>
                </a:solidFill>
                <a:latin typeface="Lucida Handwriting" panose="03010101010101010101" pitchFamily="66" charset="0"/>
              </a:rPr>
            </a:br>
            <a:r>
              <a:rPr lang="it-IT" dirty="0"/>
              <a:t/>
            </a:r>
            <a:br>
              <a:rPr lang="it-IT" dirty="0"/>
            </a:br>
            <a:endParaRPr lang="it-IT" dirty="0"/>
          </a:p>
        </p:txBody>
      </p:sp>
      <p:pic>
        <p:nvPicPr>
          <p:cNvPr id="10" name="Immagine 9" descr="Immagine che contiene donna, tenendo, cellulare, telefono&#10;&#10;Descrizione generata automaticamente">
            <a:extLst>
              <a:ext uri="{FF2B5EF4-FFF2-40B4-BE49-F238E27FC236}">
                <a16:creationId xmlns="" xmlns:a16="http://schemas.microsoft.com/office/drawing/2014/main" id="{A818BE7B-E7A4-42F6-904F-A6ED1CDB58C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7048500" y="448834"/>
            <a:ext cx="3829051" cy="4637516"/>
          </a:xfrm>
          <a:prstGeom prst="rect">
            <a:avLst/>
          </a:prstGeom>
          <a:effectLst>
            <a:softEdge rad="635000"/>
          </a:effectLst>
        </p:spPr>
      </p:pic>
    </p:spTree>
    <p:extLst>
      <p:ext uri="{BB962C8B-B14F-4D97-AF65-F5344CB8AC3E}">
        <p14:creationId xmlns:p14="http://schemas.microsoft.com/office/powerpoint/2010/main" val="2996147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unkyShapesDarkVTI">
  <a:themeElements>
    <a:clrScheme name="Custom 4">
      <a:dk1>
        <a:srgbClr val="FFFFFF"/>
      </a:dk1>
      <a:lt1>
        <a:srgbClr val="000000"/>
      </a:lt1>
      <a:dk2>
        <a:srgbClr val="F3FFF8"/>
      </a:dk2>
      <a:lt2>
        <a:srgbClr val="2D2D2D"/>
      </a:lt2>
      <a:accent1>
        <a:srgbClr val="FF80BD"/>
      </a:accent1>
      <a:accent2>
        <a:srgbClr val="1EB9D3"/>
      </a:accent2>
      <a:accent3>
        <a:srgbClr val="21C46B"/>
      </a:accent3>
      <a:accent4>
        <a:srgbClr val="EA9600"/>
      </a:accent4>
      <a:accent5>
        <a:srgbClr val="F43B56"/>
      </a:accent5>
      <a:accent6>
        <a:srgbClr val="4B56E8"/>
      </a:accent6>
      <a:hlink>
        <a:srgbClr val="8F61FF"/>
      </a:hlink>
      <a:folHlink>
        <a:srgbClr val="F900A0"/>
      </a:folHlink>
    </a:clrScheme>
    <a:fontScheme name="Source Sans Pro">
      <a:majorFont>
        <a:latin typeface="Source Sans Pro"/>
        <a:ea typeface=""/>
        <a:cs typeface=""/>
      </a:majorFont>
      <a:minorFont>
        <a:latin typeface="Source Sans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FunkyShapesDarkVTI" id="{84637DF0-7D2D-4F20-816C-4D6C45F3FAF2}" vid="{0EF594EE-C33F-480F-80E7-D4F74C1C30EB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636</Words>
  <Application>Microsoft Office PowerPoint</Application>
  <PresentationFormat>Personalizzato</PresentationFormat>
  <Paragraphs>44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7</vt:i4>
      </vt:variant>
    </vt:vector>
  </HeadingPairs>
  <TitlesOfParts>
    <vt:vector size="8" baseType="lpstr">
      <vt:lpstr>FunkyShapesDarkVTI</vt:lpstr>
      <vt:lpstr>EDITH STEIN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EDITH STEIN</dc:title>
  <dc:creator>Gaia Miele</dc:creator>
  <cp:lastModifiedBy>Rosella Passari</cp:lastModifiedBy>
  <cp:revision>22</cp:revision>
  <dcterms:created xsi:type="dcterms:W3CDTF">2020-11-12T20:28:53Z</dcterms:created>
  <dcterms:modified xsi:type="dcterms:W3CDTF">2020-12-19T10:10:19Z</dcterms:modified>
</cp:coreProperties>
</file>